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162.jpg" ContentType="image/png"/>
  <Override PartName="/ppt/media/image171.jpg" ContentType="image/gif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72" r:id="rId2"/>
    <p:sldId id="373" r:id="rId3"/>
    <p:sldId id="374" r:id="rId4"/>
    <p:sldId id="375" r:id="rId5"/>
    <p:sldId id="430" r:id="rId6"/>
    <p:sldId id="376" r:id="rId7"/>
    <p:sldId id="431" r:id="rId8"/>
    <p:sldId id="377" r:id="rId9"/>
    <p:sldId id="378" r:id="rId10"/>
    <p:sldId id="379" r:id="rId11"/>
    <p:sldId id="380" r:id="rId12"/>
    <p:sldId id="382" r:id="rId13"/>
    <p:sldId id="403" r:id="rId14"/>
    <p:sldId id="383" r:id="rId15"/>
    <p:sldId id="404" r:id="rId16"/>
    <p:sldId id="384" r:id="rId17"/>
    <p:sldId id="385" r:id="rId18"/>
    <p:sldId id="397" r:id="rId19"/>
    <p:sldId id="386" r:id="rId20"/>
    <p:sldId id="387" r:id="rId21"/>
    <p:sldId id="389" r:id="rId22"/>
    <p:sldId id="399" r:id="rId23"/>
    <p:sldId id="391" r:id="rId24"/>
    <p:sldId id="392" r:id="rId25"/>
    <p:sldId id="401" r:id="rId26"/>
    <p:sldId id="405" r:id="rId27"/>
    <p:sldId id="402" r:id="rId28"/>
    <p:sldId id="409" r:id="rId29"/>
    <p:sldId id="413" r:id="rId30"/>
    <p:sldId id="410" r:id="rId31"/>
    <p:sldId id="432" r:id="rId32"/>
    <p:sldId id="408" r:id="rId33"/>
    <p:sldId id="412" r:id="rId34"/>
    <p:sldId id="414" r:id="rId35"/>
    <p:sldId id="415" r:id="rId36"/>
    <p:sldId id="416" r:id="rId37"/>
    <p:sldId id="418" r:id="rId38"/>
    <p:sldId id="421" r:id="rId39"/>
    <p:sldId id="419" r:id="rId40"/>
    <p:sldId id="426" r:id="rId41"/>
    <p:sldId id="427" r:id="rId42"/>
    <p:sldId id="393" r:id="rId43"/>
    <p:sldId id="429" r:id="rId44"/>
    <p:sldId id="428" r:id="rId45"/>
    <p:sldId id="394" r:id="rId46"/>
    <p:sldId id="355" r:id="rId47"/>
    <p:sldId id="354" r:id="rId48"/>
    <p:sldId id="356" r:id="rId49"/>
    <p:sldId id="357" r:id="rId50"/>
    <p:sldId id="359" r:id="rId51"/>
    <p:sldId id="360" r:id="rId52"/>
    <p:sldId id="361" r:id="rId53"/>
    <p:sldId id="362" r:id="rId54"/>
    <p:sldId id="363" r:id="rId55"/>
    <p:sldId id="358" r:id="rId56"/>
    <p:sldId id="364" r:id="rId57"/>
    <p:sldId id="371" r:id="rId58"/>
    <p:sldId id="422" r:id="rId59"/>
    <p:sldId id="424" r:id="rId60"/>
    <p:sldId id="425" r:id="rId61"/>
    <p:sldId id="395" r:id="rId62"/>
    <p:sldId id="365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1B8AB-F44F-4CE1-AB6D-AA70896511BA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20A57-5CB5-4BAB-A1BB-C2AF9C1190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78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 smtClean="0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/>
            <a:fld id="{0E0DFBFC-FFCF-42A5-B7F7-C60C13586148}" type="slidenum">
              <a:rPr lang="ko-KR" altLang="en-US" smtClean="0"/>
              <a:pPr eaLnBrk="1" hangingPunct="1"/>
              <a:t>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00132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232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多少层才合适？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4253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Y=f(x)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4767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Y=f(x)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4711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Error definition </a:t>
            </a:r>
            <a:r>
              <a:rPr lang="zh-CN" altLang="en-US" dirty="0" smtClean="0"/>
              <a:t>误差定义</a:t>
            </a:r>
            <a:endParaRPr lang="en-US" altLang="zh-CN" dirty="0" smtClean="0"/>
          </a:p>
          <a:p>
            <a:r>
              <a:rPr lang="en-US" altLang="zh-CN" dirty="0" err="1" smtClean="0"/>
              <a:t>dEdx</a:t>
            </a:r>
            <a:r>
              <a:rPr lang="en-US" altLang="zh-CN" dirty="0" smtClean="0"/>
              <a:t>=de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338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Y=f(x)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5376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5539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6581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反向传播</a:t>
            </a:r>
            <a:endParaRPr lang="en-US" altLang="zh-CN" dirty="0" smtClean="0"/>
          </a:p>
          <a:p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6432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288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反向传播</a:t>
            </a:r>
            <a:endParaRPr lang="en-US" altLang="zh-CN" dirty="0" smtClean="0"/>
          </a:p>
          <a:p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9844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7758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9203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latin typeface="굴림" panose="020B0600000101010101" pitchFamily="34" charset="-127"/>
                <a:ea typeface="굴림" panose="020B0600000101010101" pitchFamily="34" charset="-127"/>
              </a:rPr>
              <a:t>The training algorithm is shown here. </a:t>
            </a:r>
            <a:endParaRPr lang="zh-CN" altLang="en-US" dirty="0" smtClean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A1A9F04-704F-41DE-A5A4-596827CC704F}" type="slidenum">
              <a:rPr lang="en-US" altLang="ko-KR"/>
              <a:pPr eaLnBrk="1" hangingPunct="1"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233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1888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4746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2723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8192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3681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3219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5609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8058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783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1474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7386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3648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7992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6323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8767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6383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21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3153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Synaptic</a:t>
            </a:r>
            <a:r>
              <a:rPr lang="en-US" altLang="zh-CN" baseline="0" dirty="0" smtClean="0"/>
              <a:t> weights </a:t>
            </a:r>
            <a:r>
              <a:rPr lang="zh-CN" altLang="en-US" baseline="0" dirty="0" smtClean="0"/>
              <a:t>突触权值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Cumulative </a:t>
            </a:r>
            <a:r>
              <a:rPr lang="zh-CN" altLang="en-US" baseline="0" dirty="0" smtClean="0"/>
              <a:t>求和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Stimulus </a:t>
            </a:r>
            <a:r>
              <a:rPr lang="zh-CN" altLang="en-US" baseline="0" dirty="0" smtClean="0"/>
              <a:t>激发函数</a:t>
            </a:r>
            <a:r>
              <a:rPr lang="en-US" altLang="zh-CN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All or none </a:t>
            </a:r>
            <a:r>
              <a:rPr lang="zh-CN" altLang="en-US" baseline="0" dirty="0" smtClean="0"/>
              <a:t>是否激发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9853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8236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反向传播</a:t>
            </a:r>
            <a:endParaRPr lang="en-US" altLang="zh-CN" dirty="0" smtClean="0"/>
          </a:p>
          <a:p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87288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93010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381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3636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5480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反向传播</a:t>
            </a:r>
            <a:endParaRPr lang="en-US" altLang="zh-CN" dirty="0" smtClean="0"/>
          </a:p>
          <a:p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8741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反向传播</a:t>
            </a:r>
            <a:endParaRPr lang="en-US" altLang="zh-CN" dirty="0" smtClean="0"/>
          </a:p>
          <a:p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1359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3066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Synaptic</a:t>
            </a:r>
            <a:r>
              <a:rPr lang="en-US" altLang="zh-CN" baseline="0" dirty="0" smtClean="0"/>
              <a:t> weights </a:t>
            </a:r>
            <a:r>
              <a:rPr lang="zh-CN" altLang="en-US" baseline="0" dirty="0" smtClean="0"/>
              <a:t>突触权值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Cumulative </a:t>
            </a:r>
            <a:r>
              <a:rPr lang="zh-CN" altLang="en-US" baseline="0" dirty="0" smtClean="0"/>
              <a:t>求和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Stimulus </a:t>
            </a:r>
            <a:r>
              <a:rPr lang="zh-CN" altLang="en-US" baseline="0" dirty="0" smtClean="0"/>
              <a:t>激发函数</a:t>
            </a:r>
            <a:r>
              <a:rPr lang="en-US" altLang="zh-CN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All or none </a:t>
            </a:r>
            <a:r>
              <a:rPr lang="zh-CN" altLang="en-US" baseline="0" dirty="0" smtClean="0"/>
              <a:t>是否激发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94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36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0895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4200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chapters.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5806-2F2B-4EA0-B8FE-16887DE2D5CB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670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2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85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71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53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8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92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29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24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929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90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09A65-814B-45C0-9490-3126A1F74103}" type="datetimeFigureOut">
              <a:rPr lang="zh-CN" altLang="en-US" smtClean="0"/>
              <a:t>2016/4/1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7C47D-D099-458D-ACAD-7C43C0446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6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slide" Target="slide54.xml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slide" Target="slide52.xml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slide" Target="slide5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1" Type="http://schemas.openxmlformats.org/officeDocument/2006/relationships/slide" Target="slide55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6.png"/><Relationship Id="rId20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15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39.png"/><Relationship Id="rId9" Type="http://schemas.openxmlformats.org/officeDocument/2006/relationships/image" Target="../media/image16.png"/><Relationship Id="rId14" Type="http://schemas.openxmlformats.org/officeDocument/2006/relationships/image" Target="../media/image34.png"/><Relationship Id="rId22" Type="http://schemas.openxmlformats.org/officeDocument/2006/relationships/slide" Target="slide5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6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15" Type="http://schemas.openxmlformats.org/officeDocument/2006/relationships/slide" Target="slide55.xml"/><Relationship Id="rId10" Type="http://schemas.openxmlformats.org/officeDocument/2006/relationships/image" Target="../media/image44.png"/><Relationship Id="rId9" Type="http://schemas.openxmlformats.org/officeDocument/2006/relationships/image" Target="../media/image43.png"/><Relationship Id="rId14" Type="http://schemas.openxmlformats.org/officeDocument/2006/relationships/slide" Target="slide5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64.png"/><Relationship Id="rId21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38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29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24" Type="http://schemas.openxmlformats.org/officeDocument/2006/relationships/image" Target="../media/image62.png"/><Relationship Id="rId15" Type="http://schemas.openxmlformats.org/officeDocument/2006/relationships/image" Target="../media/image55.png"/><Relationship Id="rId23" Type="http://schemas.openxmlformats.org/officeDocument/2006/relationships/image" Target="../media/image61.png"/><Relationship Id="rId28" Type="http://schemas.openxmlformats.org/officeDocument/2006/relationships/slide" Target="slide55.xml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9" Type="http://schemas.openxmlformats.org/officeDocument/2006/relationships/image" Target="../media/image50.png"/><Relationship Id="rId14" Type="http://schemas.openxmlformats.org/officeDocument/2006/relationships/image" Target="../media/image35.png"/><Relationship Id="rId22" Type="http://schemas.openxmlformats.org/officeDocument/2006/relationships/image" Target="../media/image60.png"/><Relationship Id="rId27" Type="http://schemas.openxmlformats.org/officeDocument/2006/relationships/slide" Target="slide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69.png"/><Relationship Id="rId7" Type="http://schemas.openxmlformats.org/officeDocument/2006/relationships/slide" Target="slide5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hyperlink" Target="http://www.cs.toronto.edu/~rsalakhu/papers/science.pdf" TargetMode="External"/><Relationship Id="rId4" Type="http://schemas.openxmlformats.org/officeDocument/2006/relationships/image" Target="../media/image7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slide" Target="slide5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slide" Target="slide54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slide" Target="slide5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slide" Target="slide54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1.png"/><Relationship Id="rId21" Type="http://schemas.openxmlformats.org/officeDocument/2006/relationships/image" Target="../media/image95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24" Type="http://schemas.openxmlformats.org/officeDocument/2006/relationships/image" Target="../media/image99.png"/><Relationship Id="rId15" Type="http://schemas.openxmlformats.org/officeDocument/2006/relationships/image" Target="../media/image89.png"/><Relationship Id="rId23" Type="http://schemas.openxmlformats.org/officeDocument/2006/relationships/image" Target="../media/image98.png"/><Relationship Id="rId28" Type="http://schemas.openxmlformats.org/officeDocument/2006/relationships/slide" Target="slide54.xml"/><Relationship Id="rId10" Type="http://schemas.openxmlformats.org/officeDocument/2006/relationships/image" Target="../media/image80.png"/><Relationship Id="rId19" Type="http://schemas.openxmlformats.org/officeDocument/2006/relationships/image" Target="../media/image93.png"/><Relationship Id="rId31" Type="http://schemas.openxmlformats.org/officeDocument/2006/relationships/image" Target="../media/image97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2.png"/><Relationship Id="rId30" Type="http://schemas.openxmlformats.org/officeDocument/2006/relationships/slide" Target="slide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slide" Target="slide5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slide" Target="slide54.xml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50.png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11" Type="http://schemas.openxmlformats.org/officeDocument/2006/relationships/image" Target="../media/image90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19" Type="http://schemas.openxmlformats.org/officeDocument/2006/relationships/slide" Target="slide55.xml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1010.png"/><Relationship Id="rId18" Type="http://schemas.openxmlformats.org/officeDocument/2006/relationships/slide" Target="slide54.xml"/><Relationship Id="rId7" Type="http://schemas.openxmlformats.org/officeDocument/2006/relationships/image" Target="../media/image980.png"/><Relationship Id="rId12" Type="http://schemas.openxmlformats.org/officeDocument/2006/relationships/image" Target="../media/image1000.png"/><Relationship Id="rId17" Type="http://schemas.openxmlformats.org/officeDocument/2006/relationships/image" Target="../media/image105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40.png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11" Type="http://schemas.openxmlformats.org/officeDocument/2006/relationships/image" Target="../media/image920.png"/><Relationship Id="rId15" Type="http://schemas.openxmlformats.org/officeDocument/2006/relationships/image" Target="../media/image1030.png"/><Relationship Id="rId10" Type="http://schemas.openxmlformats.org/officeDocument/2006/relationships/image" Target="../media/image910.png"/><Relationship Id="rId19" Type="http://schemas.openxmlformats.org/officeDocument/2006/relationships/slide" Target="slide55.xml"/><Relationship Id="rId9" Type="http://schemas.openxmlformats.org/officeDocument/2006/relationships/image" Target="../media/image990.png"/><Relationship Id="rId14" Type="http://schemas.openxmlformats.org/officeDocument/2006/relationships/image" Target="../media/image102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9" Type="http://schemas.openxmlformats.org/officeDocument/2006/relationships/image" Target="../media/image139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42" Type="http://schemas.openxmlformats.org/officeDocument/2006/relationships/image" Target="../media/image14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41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03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37" Type="http://schemas.openxmlformats.org/officeDocument/2006/relationships/image" Target="../media/image137.png"/><Relationship Id="rId40" Type="http://schemas.openxmlformats.org/officeDocument/2006/relationships/image" Target="../media/image140.png"/><Relationship Id="rId45" Type="http://schemas.openxmlformats.org/officeDocument/2006/relationships/slide" Target="slide55.xml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36" Type="http://schemas.openxmlformats.org/officeDocument/2006/relationships/image" Target="../media/image136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4" Type="http://schemas.openxmlformats.org/officeDocument/2006/relationships/slide" Target="slide54.xml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43" Type="http://schemas.openxmlformats.org/officeDocument/2006/relationships/image" Target="../media/image143.png"/><Relationship Id="rId8" Type="http://schemas.openxmlformats.org/officeDocument/2006/relationships/image" Target="../media/image108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image" Target="../media/image138.png"/><Relationship Id="rId46" Type="http://schemas.openxmlformats.org/officeDocument/2006/relationships/slide" Target="slide5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21" Type="http://schemas.openxmlformats.org/officeDocument/2006/relationships/image" Target="../media/image121.png"/><Relationship Id="rId34" Type="http://schemas.openxmlformats.org/officeDocument/2006/relationships/slide" Target="slide52.xml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slide" Target="slide55.xml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03.png"/><Relationship Id="rId24" Type="http://schemas.openxmlformats.org/officeDocument/2006/relationships/image" Target="../media/image145.png"/><Relationship Id="rId32" Type="http://schemas.openxmlformats.org/officeDocument/2006/relationships/slide" Target="slide54.xml"/><Relationship Id="rId15" Type="http://schemas.openxmlformats.org/officeDocument/2006/relationships/image" Target="../media/image115.png"/><Relationship Id="rId23" Type="http://schemas.openxmlformats.org/officeDocument/2006/relationships/image" Target="../media/image144.png"/><Relationship Id="rId28" Type="http://schemas.openxmlformats.org/officeDocument/2006/relationships/image" Target="../media/image146.png"/><Relationship Id="rId10" Type="http://schemas.openxmlformats.org/officeDocument/2006/relationships/image" Target="../media/image104.png"/><Relationship Id="rId19" Type="http://schemas.openxmlformats.org/officeDocument/2006/relationships/image" Target="../media/image119.png"/><Relationship Id="rId31" Type="http://schemas.openxmlformats.org/officeDocument/2006/relationships/image" Target="../media/image148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4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21" Type="http://schemas.openxmlformats.org/officeDocument/2006/relationships/image" Target="../media/image121.png"/><Relationship Id="rId34" Type="http://schemas.openxmlformats.org/officeDocument/2006/relationships/slide" Target="slide55.xml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slide" Target="slide54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03.png"/><Relationship Id="rId24" Type="http://schemas.openxmlformats.org/officeDocument/2006/relationships/image" Target="../media/image145.png"/><Relationship Id="rId32" Type="http://schemas.openxmlformats.org/officeDocument/2006/relationships/image" Target="../media/image151.png"/><Relationship Id="rId15" Type="http://schemas.openxmlformats.org/officeDocument/2006/relationships/image" Target="../media/image115.png"/><Relationship Id="rId23" Type="http://schemas.openxmlformats.org/officeDocument/2006/relationships/image" Target="../media/image144.png"/><Relationship Id="rId28" Type="http://schemas.openxmlformats.org/officeDocument/2006/relationships/image" Target="../media/image150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49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48.png"/><Relationship Id="rId35" Type="http://schemas.openxmlformats.org/officeDocument/2006/relationships/slide" Target="slide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03.png"/><Relationship Id="rId24" Type="http://schemas.openxmlformats.org/officeDocument/2006/relationships/image" Target="../media/image145.png"/><Relationship Id="rId32" Type="http://schemas.openxmlformats.org/officeDocument/2006/relationships/slide" Target="slide52.xml"/><Relationship Id="rId15" Type="http://schemas.openxmlformats.org/officeDocument/2006/relationships/image" Target="../media/image115.png"/><Relationship Id="rId23" Type="http://schemas.openxmlformats.org/officeDocument/2006/relationships/image" Target="../media/image144.png"/><Relationship Id="rId28" Type="http://schemas.openxmlformats.org/officeDocument/2006/relationships/image" Target="../media/image152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slide" Target="slide55.xml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slide" Target="slide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6.png"/><Relationship Id="rId7" Type="http://schemas.openxmlformats.org/officeDocument/2006/relationships/slide" Target="slide5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slide" Target="slide54.xml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7" Type="http://schemas.openxmlformats.org/officeDocument/2006/relationships/slide" Target="slide55.xml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image" Target="../media/image5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7" Type="http://schemas.openxmlformats.org/officeDocument/2006/relationships/image" Target="../media/image640.png"/><Relationship Id="rId12" Type="http://schemas.openxmlformats.org/officeDocument/2006/relationships/image" Target="../media/image690.png"/><Relationship Id="rId17" Type="http://schemas.openxmlformats.org/officeDocument/2006/relationships/slide" Target="slide52.xml"/><Relationship Id="rId16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161.jpg"/><Relationship Id="rId5" Type="http://schemas.openxmlformats.org/officeDocument/2006/relationships/image" Target="../media/image620.png"/><Relationship Id="rId15" Type="http://schemas.openxmlformats.org/officeDocument/2006/relationships/slide" Target="slide54.xml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Relationship Id="rId14" Type="http://schemas.openxmlformats.org/officeDocument/2006/relationships/image" Target="../media/image16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notesSlide" Target="../notesSlides/notesSlide6.xml"/><Relationship Id="rId7" Type="http://schemas.openxmlformats.org/officeDocument/2006/relationships/slide" Target="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Relationship Id="rId9" Type="http://schemas.openxmlformats.org/officeDocument/2006/relationships/slide" Target="slide5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slide" Target="slide52.xml"/><Relationship Id="rId4" Type="http://schemas.openxmlformats.org/officeDocument/2006/relationships/slide" Target="slide5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slide" Target="slide52.xml"/><Relationship Id="rId10" Type="http://schemas.openxmlformats.org/officeDocument/2006/relationships/slide" Target="slide55.xml"/><Relationship Id="rId9" Type="http://schemas.openxmlformats.org/officeDocument/2006/relationships/slide" Target="slide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5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slide" Target="slide5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4"/>
          <p:cNvSpPr txBox="1">
            <a:spLocks noChangeArrowheads="1"/>
          </p:cNvSpPr>
          <p:nvPr/>
        </p:nvSpPr>
        <p:spPr bwMode="auto">
          <a:xfrm>
            <a:off x="1524000" y="0"/>
            <a:ext cx="9144000" cy="285750"/>
          </a:xfrm>
          <a:prstGeom prst="rect">
            <a:avLst/>
          </a:prstGeom>
          <a:solidFill>
            <a:srgbClr val="EA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ctr" eaLnBrk="1" hangingPunct="1"/>
            <a:endParaRPr lang="en-US" altLang="ko-KR" sz="1100" b="1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051" name="Rectangle 14"/>
          <p:cNvSpPr>
            <a:spLocks noChangeArrowheads="1"/>
          </p:cNvSpPr>
          <p:nvPr/>
        </p:nvSpPr>
        <p:spPr bwMode="auto">
          <a:xfrm>
            <a:off x="1524000" y="-6350"/>
            <a:ext cx="48641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/>
            <a:r>
              <a:rPr lang="en-US" altLang="ko-KR" sz="1200" b="1" i="1" dirty="0">
                <a:solidFill>
                  <a:srgbClr val="C00000"/>
                </a:solidFill>
                <a:latin typeface="Times New Roman" pitchFamily="18" charset="0"/>
                <a:ea typeface="HY나무L" pitchFamily="18" charset="-127"/>
              </a:rPr>
              <a:t>Sensors to Machines, Machines with Intelligence and New Life Paradigm</a:t>
            </a:r>
            <a:endParaRPr lang="en-US" altLang="ko-KR" sz="1200" b="1" dirty="0">
              <a:solidFill>
                <a:srgbClr val="C00000"/>
              </a:solidFill>
              <a:latin typeface="Times New Roman" pitchFamily="18" charset="0"/>
              <a:ea typeface="HY나무L" pitchFamily="18" charset="-127"/>
            </a:endParaRPr>
          </a:p>
        </p:txBody>
      </p:sp>
      <p:sp>
        <p:nvSpPr>
          <p:cNvPr id="2052" name="Text Box 14"/>
          <p:cNvSpPr txBox="1">
            <a:spLocks noChangeArrowheads="1"/>
          </p:cNvSpPr>
          <p:nvPr/>
        </p:nvSpPr>
        <p:spPr bwMode="auto">
          <a:xfrm>
            <a:off x="1524000" y="6261100"/>
            <a:ext cx="9144000" cy="596900"/>
          </a:xfrm>
          <a:prstGeom prst="rect">
            <a:avLst/>
          </a:prstGeom>
          <a:solidFill>
            <a:srgbClr val="EA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ctr" eaLnBrk="1" hangingPunct="1"/>
            <a:endParaRPr lang="en-US" altLang="ko-KR" sz="1100" b="1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hangingPunct="1"/>
            <a:endParaRPr lang="en-US" altLang="ko-KR" sz="1100" b="1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hangingPunct="1"/>
            <a:endParaRPr lang="en-US" altLang="ko-KR" sz="1100" b="1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hangingPunct="1"/>
            <a:endParaRPr lang="en-US" altLang="ko-KR" sz="1100" b="1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hangingPunct="1"/>
            <a:endParaRPr lang="en-US" altLang="ko-KR" sz="1100" b="1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1845469" y="764705"/>
            <a:ext cx="8501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latinLnBrk="1"/>
            <a:r>
              <a:rPr lang="en-US" altLang="zh-CN" sz="24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Neural </a:t>
            </a:r>
            <a:r>
              <a:rPr lang="en-US" altLang="zh-CN" sz="24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Networks</a:t>
            </a:r>
            <a:endParaRPr lang="zh-CN" altLang="zh-CN" sz="2400" b="1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  <a:p>
            <a:pPr algn="ctr">
              <a:defRPr/>
            </a:pPr>
            <a:endParaRPr lang="en-US" altLang="ko-KR" sz="2400" b="1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1" y="1437479"/>
            <a:ext cx="50006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490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Multilayer perceptron (MLP)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10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47728" y="4198994"/>
            <a:ext cx="611088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673972" y="4208542"/>
            <a:ext cx="611088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5700216" y="4198994"/>
            <a:ext cx="611088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2801081" y="3111790"/>
            <a:ext cx="611088" cy="576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072608" y="3113172"/>
            <a:ext cx="611088" cy="576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437874" y="3104015"/>
            <a:ext cx="611088" cy="576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662812" y="3111790"/>
            <a:ext cx="611088" cy="576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8" idx="0"/>
            <a:endCxn id="51" idx="5"/>
          </p:cNvCxnSpPr>
          <p:nvPr/>
        </p:nvCxnSpPr>
        <p:spPr>
          <a:xfrm flipH="1" flipV="1">
            <a:off x="3322678" y="3603492"/>
            <a:ext cx="630595" cy="595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8" idx="0"/>
            <a:endCxn id="52" idx="4"/>
          </p:cNvCxnSpPr>
          <p:nvPr/>
        </p:nvCxnSpPr>
        <p:spPr>
          <a:xfrm flipV="1">
            <a:off x="3953272" y="3689236"/>
            <a:ext cx="424880" cy="509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8" idx="0"/>
            <a:endCxn id="53" idx="4"/>
          </p:cNvCxnSpPr>
          <p:nvPr/>
        </p:nvCxnSpPr>
        <p:spPr>
          <a:xfrm flipV="1">
            <a:off x="3953272" y="3680080"/>
            <a:ext cx="1790146" cy="518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8" idx="0"/>
            <a:endCxn id="54" idx="4"/>
          </p:cNvCxnSpPr>
          <p:nvPr/>
        </p:nvCxnSpPr>
        <p:spPr>
          <a:xfrm flipV="1">
            <a:off x="3953272" y="3687854"/>
            <a:ext cx="3015084" cy="511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50" idx="0"/>
            <a:endCxn id="51" idx="5"/>
          </p:cNvCxnSpPr>
          <p:nvPr/>
        </p:nvCxnSpPr>
        <p:spPr>
          <a:xfrm flipH="1" flipV="1">
            <a:off x="3322678" y="3603492"/>
            <a:ext cx="2683083" cy="595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49" idx="0"/>
            <a:endCxn id="51" idx="5"/>
          </p:cNvCxnSpPr>
          <p:nvPr/>
        </p:nvCxnSpPr>
        <p:spPr>
          <a:xfrm flipH="1" flipV="1">
            <a:off x="3322678" y="3603492"/>
            <a:ext cx="1656839" cy="605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50" idx="0"/>
            <a:endCxn id="53" idx="4"/>
          </p:cNvCxnSpPr>
          <p:nvPr/>
        </p:nvCxnSpPr>
        <p:spPr>
          <a:xfrm flipH="1" flipV="1">
            <a:off x="5743418" y="3680080"/>
            <a:ext cx="262342" cy="518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50" idx="0"/>
            <a:endCxn id="54" idx="4"/>
          </p:cNvCxnSpPr>
          <p:nvPr/>
        </p:nvCxnSpPr>
        <p:spPr>
          <a:xfrm flipV="1">
            <a:off x="6005760" y="3687854"/>
            <a:ext cx="962596" cy="511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50" idx="0"/>
            <a:endCxn id="52" idx="4"/>
          </p:cNvCxnSpPr>
          <p:nvPr/>
        </p:nvCxnSpPr>
        <p:spPr>
          <a:xfrm flipH="1" flipV="1">
            <a:off x="4378152" y="3689236"/>
            <a:ext cx="1627608" cy="509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49" idx="0"/>
            <a:endCxn id="53" idx="4"/>
          </p:cNvCxnSpPr>
          <p:nvPr/>
        </p:nvCxnSpPr>
        <p:spPr>
          <a:xfrm flipV="1">
            <a:off x="4979516" y="3680080"/>
            <a:ext cx="763902" cy="528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49" idx="0"/>
            <a:endCxn id="54" idx="4"/>
          </p:cNvCxnSpPr>
          <p:nvPr/>
        </p:nvCxnSpPr>
        <p:spPr>
          <a:xfrm flipV="1">
            <a:off x="4979516" y="3687854"/>
            <a:ext cx="1988840" cy="5206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9" idx="0"/>
            <a:endCxn id="52" idx="4"/>
          </p:cNvCxnSpPr>
          <p:nvPr/>
        </p:nvCxnSpPr>
        <p:spPr>
          <a:xfrm flipH="1" flipV="1">
            <a:off x="4378152" y="3689236"/>
            <a:ext cx="601364" cy="5193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3647728" y="1756162"/>
            <a:ext cx="611088" cy="5760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4673972" y="1765710"/>
            <a:ext cx="611088" cy="5760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5700216" y="1756162"/>
            <a:ext cx="611088" cy="5760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0" name="直接箭头连接符 99"/>
          <p:cNvCxnSpPr>
            <a:stCxn id="51" idx="0"/>
            <a:endCxn id="97" idx="4"/>
          </p:cNvCxnSpPr>
          <p:nvPr/>
        </p:nvCxnSpPr>
        <p:spPr>
          <a:xfrm flipV="1">
            <a:off x="3106626" y="2332226"/>
            <a:ext cx="846647" cy="7795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51" idx="0"/>
            <a:endCxn id="98" idx="4"/>
          </p:cNvCxnSpPr>
          <p:nvPr/>
        </p:nvCxnSpPr>
        <p:spPr>
          <a:xfrm flipV="1">
            <a:off x="3106626" y="2341774"/>
            <a:ext cx="1872891" cy="770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51" idx="0"/>
            <a:endCxn id="99" idx="4"/>
          </p:cNvCxnSpPr>
          <p:nvPr/>
        </p:nvCxnSpPr>
        <p:spPr>
          <a:xfrm flipV="1">
            <a:off x="3106626" y="2332226"/>
            <a:ext cx="2899135" cy="7795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2" idx="0"/>
            <a:endCxn id="97" idx="4"/>
          </p:cNvCxnSpPr>
          <p:nvPr/>
        </p:nvCxnSpPr>
        <p:spPr>
          <a:xfrm flipH="1" flipV="1">
            <a:off x="3953272" y="2332226"/>
            <a:ext cx="424880" cy="7809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53" idx="0"/>
            <a:endCxn id="97" idx="4"/>
          </p:cNvCxnSpPr>
          <p:nvPr/>
        </p:nvCxnSpPr>
        <p:spPr>
          <a:xfrm flipH="1" flipV="1">
            <a:off x="3953272" y="2332227"/>
            <a:ext cx="1790146" cy="7717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54" idx="0"/>
            <a:endCxn id="97" idx="4"/>
          </p:cNvCxnSpPr>
          <p:nvPr/>
        </p:nvCxnSpPr>
        <p:spPr>
          <a:xfrm flipH="1" flipV="1">
            <a:off x="3953272" y="2332226"/>
            <a:ext cx="3015084" cy="7795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54" idx="0"/>
            <a:endCxn id="99" idx="4"/>
          </p:cNvCxnSpPr>
          <p:nvPr/>
        </p:nvCxnSpPr>
        <p:spPr>
          <a:xfrm flipH="1" flipV="1">
            <a:off x="6005760" y="2332226"/>
            <a:ext cx="962596" cy="7795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54" idx="0"/>
            <a:endCxn id="98" idx="4"/>
          </p:cNvCxnSpPr>
          <p:nvPr/>
        </p:nvCxnSpPr>
        <p:spPr>
          <a:xfrm flipH="1" flipV="1">
            <a:off x="4979516" y="2341774"/>
            <a:ext cx="1988840" cy="770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53" idx="0"/>
            <a:endCxn id="99" idx="4"/>
          </p:cNvCxnSpPr>
          <p:nvPr/>
        </p:nvCxnSpPr>
        <p:spPr>
          <a:xfrm flipV="1">
            <a:off x="5743418" y="2332227"/>
            <a:ext cx="262342" cy="7717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52" idx="0"/>
            <a:endCxn id="98" idx="4"/>
          </p:cNvCxnSpPr>
          <p:nvPr/>
        </p:nvCxnSpPr>
        <p:spPr>
          <a:xfrm flipV="1">
            <a:off x="4378152" y="2341774"/>
            <a:ext cx="601364" cy="771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690343" y="1835330"/>
            <a:ext cx="16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7690343" y="3262589"/>
            <a:ext cx="16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7690343" y="4351912"/>
            <a:ext cx="16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47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48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sp>
        <p:nvSpPr>
          <p:cNvPr id="58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6814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Question 1: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11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32509"/>
            <a:ext cx="414020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3" name="矩形 2"/>
          <p:cNvSpPr/>
          <p:nvPr/>
        </p:nvSpPr>
        <p:spPr>
          <a:xfrm>
            <a:off x="2417763" y="1556793"/>
            <a:ext cx="7108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happened if we increase the layers? </a:t>
            </a:r>
            <a:endParaRPr lang="zh-CN"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2492896"/>
            <a:ext cx="6566072" cy="3363390"/>
          </a:xfrm>
          <a:prstGeom prst="rect">
            <a:avLst/>
          </a:prstGeom>
        </p:spPr>
      </p:pic>
      <p:sp>
        <p:nvSpPr>
          <p:cNvPr id="14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15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4664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Backpropagation algorithm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Forward</a:t>
            </a:r>
          </a:p>
          <a:p>
            <a:pPr lvl="1" eaLnBrk="0" latinLnBrk="1" hangingPunct="0">
              <a:lnSpc>
                <a:spcPct val="107000"/>
              </a:lnSpc>
              <a:spcAft>
                <a:spcPts val="800"/>
              </a:spcAft>
              <a:tabLst>
                <a:tab pos="114300" algn="l"/>
              </a:tabLst>
            </a:pPr>
            <a:endParaRPr lang="en-US" altLang="zh-CN" sz="14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12</a:t>
            </a:fld>
            <a:endParaRPr lang="en-US" altLang="ko-KR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3"/>
              <p:cNvSpPr>
                <a:spLocks noChangeArrowheads="1"/>
              </p:cNvSpPr>
              <p:nvPr/>
            </p:nvSpPr>
            <p:spPr bwMode="auto">
              <a:xfrm>
                <a:off x="3671243" y="1654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1654696"/>
                <a:ext cx="457200" cy="457200"/>
              </a:xfrm>
              <a:prstGeom prst="ellipse">
                <a:avLst/>
              </a:prstGeom>
              <a:blipFill rotWithShape="0">
                <a:blip r:embed="rId6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3671243" y="2416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2416696"/>
                <a:ext cx="457200" cy="457200"/>
              </a:xfrm>
              <a:prstGeom prst="ellipse">
                <a:avLst/>
              </a:prstGeom>
              <a:blipFill rotWithShape="0">
                <a:blip r:embed="rId7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3671243" y="3178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3178696"/>
                <a:ext cx="457200" cy="457200"/>
              </a:xfrm>
              <a:prstGeom prst="ellipse">
                <a:avLst/>
              </a:prstGeom>
              <a:blipFill rotWithShape="0">
                <a:blip r:embed="rId8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6"/>
              <p:cNvSpPr>
                <a:spLocks noChangeArrowheads="1"/>
              </p:cNvSpPr>
              <p:nvPr/>
            </p:nvSpPr>
            <p:spPr bwMode="auto">
              <a:xfrm>
                <a:off x="3671243" y="3940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3940696"/>
                <a:ext cx="457200" cy="457200"/>
              </a:xfrm>
              <a:prstGeom prst="ellipse">
                <a:avLst/>
              </a:prstGeom>
              <a:blipFill rotWithShape="0">
                <a:blip r:embed="rId9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 7"/>
          <p:cNvSpPr>
            <a:spLocks noChangeShapeType="1"/>
          </p:cNvSpPr>
          <p:nvPr/>
        </p:nvSpPr>
        <p:spPr bwMode="auto">
          <a:xfrm>
            <a:off x="4065018" y="1974886"/>
            <a:ext cx="1968425" cy="89901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4128443" y="2721496"/>
            <a:ext cx="1828800" cy="271463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4128443" y="3092109"/>
            <a:ext cx="1841574" cy="315185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0"/>
          <p:cNvSpPr>
            <a:spLocks noChangeShapeType="1"/>
          </p:cNvSpPr>
          <p:nvPr/>
        </p:nvSpPr>
        <p:spPr bwMode="auto">
          <a:xfrm flipV="1">
            <a:off x="4128443" y="3178696"/>
            <a:ext cx="1905000" cy="99060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11"/>
              <p:cNvSpPr>
                <a:spLocks noChangeArrowheads="1"/>
              </p:cNvSpPr>
              <p:nvPr/>
            </p:nvSpPr>
            <p:spPr bwMode="auto">
              <a:xfrm>
                <a:off x="5957243" y="2797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243" y="2797696"/>
                <a:ext cx="457200" cy="457200"/>
              </a:xfrm>
              <a:prstGeom prst="ellipse">
                <a:avLst/>
              </a:prstGeom>
              <a:blipFill rotWithShape="0">
                <a:blip r:embed="rId10"/>
                <a:stretch>
                  <a:fillRect l="-5333" b="-266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12"/>
              <p:cNvSpPr>
                <a:spLocks noChangeArrowheads="1"/>
              </p:cNvSpPr>
              <p:nvPr/>
            </p:nvSpPr>
            <p:spPr bwMode="auto">
              <a:xfrm>
                <a:off x="5957243" y="34834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243" y="3483496"/>
                <a:ext cx="457200" cy="457200"/>
              </a:xfrm>
              <a:prstGeom prst="ellipse">
                <a:avLst/>
              </a:prstGeom>
              <a:blipFill rotWithShape="0">
                <a:blip r:embed="rId11"/>
                <a:stretch>
                  <a:fillRect l="-5333" b="-266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5957243" y="21118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243" y="2111896"/>
                <a:ext cx="457200" cy="457200"/>
              </a:xfrm>
              <a:prstGeom prst="ellipse">
                <a:avLst/>
              </a:prstGeom>
              <a:blipFill rotWithShape="0">
                <a:blip r:embed="rId12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4128441" y="1929091"/>
            <a:ext cx="1859287" cy="335203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3988817" y="2093949"/>
            <a:ext cx="2057400" cy="1447855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 flipV="1">
            <a:off x="4128443" y="2340495"/>
            <a:ext cx="1828800" cy="228601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7"/>
          <p:cNvSpPr>
            <a:spLocks noChangeShapeType="1"/>
          </p:cNvSpPr>
          <p:nvPr/>
        </p:nvSpPr>
        <p:spPr bwMode="auto">
          <a:xfrm>
            <a:off x="4128443" y="2797696"/>
            <a:ext cx="1854348" cy="83819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 flipV="1">
            <a:off x="4128442" y="2416693"/>
            <a:ext cx="1841575" cy="838202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>
            <a:off x="4128442" y="3483496"/>
            <a:ext cx="1859285" cy="210708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0"/>
          <p:cNvSpPr>
            <a:spLocks noChangeShapeType="1"/>
          </p:cNvSpPr>
          <p:nvPr/>
        </p:nvSpPr>
        <p:spPr bwMode="auto">
          <a:xfrm flipV="1">
            <a:off x="4065017" y="2463767"/>
            <a:ext cx="1955651" cy="1608957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1"/>
          <p:cNvSpPr>
            <a:spLocks noChangeShapeType="1"/>
          </p:cNvSpPr>
          <p:nvPr/>
        </p:nvSpPr>
        <p:spPr bwMode="auto">
          <a:xfrm flipV="1">
            <a:off x="4128443" y="3788296"/>
            <a:ext cx="1905000" cy="45720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22"/>
              <p:cNvSpPr>
                <a:spLocks noChangeArrowheads="1"/>
              </p:cNvSpPr>
              <p:nvPr/>
            </p:nvSpPr>
            <p:spPr bwMode="auto">
              <a:xfrm>
                <a:off x="7468468" y="28357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6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8468" y="2835796"/>
                <a:ext cx="457200" cy="457200"/>
              </a:xfrm>
              <a:prstGeom prst="ellipse">
                <a:avLst/>
              </a:prstGeom>
              <a:blipFill rotWithShape="0">
                <a:blip r:embed="rId13"/>
                <a:stretch>
                  <a:fillRect l="-12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ine 23"/>
          <p:cNvSpPr>
            <a:spLocks noChangeShapeType="1"/>
          </p:cNvSpPr>
          <p:nvPr/>
        </p:nvSpPr>
        <p:spPr bwMode="auto">
          <a:xfrm>
            <a:off x="6414443" y="2416696"/>
            <a:ext cx="1066800" cy="60960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4"/>
          <p:cNvSpPr>
            <a:spLocks noChangeShapeType="1"/>
          </p:cNvSpPr>
          <p:nvPr/>
        </p:nvSpPr>
        <p:spPr bwMode="auto">
          <a:xfrm>
            <a:off x="6414442" y="3026296"/>
            <a:ext cx="1066801" cy="59531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5"/>
          <p:cNvSpPr>
            <a:spLocks noChangeShapeType="1"/>
          </p:cNvSpPr>
          <p:nvPr/>
        </p:nvSpPr>
        <p:spPr bwMode="auto">
          <a:xfrm flipV="1">
            <a:off x="6414443" y="3131622"/>
            <a:ext cx="1066800" cy="580473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6"/>
          <p:cNvSpPr>
            <a:spLocks noChangeShapeType="1"/>
          </p:cNvSpPr>
          <p:nvPr/>
        </p:nvSpPr>
        <p:spPr bwMode="auto">
          <a:xfrm>
            <a:off x="7925668" y="3092109"/>
            <a:ext cx="838200" cy="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2909243" y="18070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2" name="Line 28"/>
          <p:cNvSpPr>
            <a:spLocks noChangeShapeType="1"/>
          </p:cNvSpPr>
          <p:nvPr/>
        </p:nvSpPr>
        <p:spPr bwMode="auto">
          <a:xfrm>
            <a:off x="2909243" y="26452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2909243" y="34072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2909243" y="41692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 rot="16200000">
            <a:off x="2086070" y="2160295"/>
            <a:ext cx="553998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Inputs</a:t>
            </a:r>
          </a:p>
        </p:txBody>
      </p:sp>
      <p:sp>
        <p:nvSpPr>
          <p:cNvPr id="46" name="Text Box 32"/>
          <p:cNvSpPr txBox="1">
            <a:spLocks noChangeArrowheads="1"/>
          </p:cNvSpPr>
          <p:nvPr/>
        </p:nvSpPr>
        <p:spPr bwMode="auto">
          <a:xfrm>
            <a:off x="8548043" y="2340496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90648" y="4687603"/>
                <a:ext cx="5772991" cy="281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48" y="4687603"/>
                <a:ext cx="5772991" cy="281808"/>
              </a:xfrm>
              <a:prstGeom prst="rect">
                <a:avLst/>
              </a:prstGeom>
              <a:blipFill rotWithShape="0">
                <a:blip r:embed="rId14"/>
                <a:stretch>
                  <a:fillRect l="-528" t="-2174" r="-105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241945" y="5182923"/>
                <a:ext cx="5772991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45" y="5182923"/>
                <a:ext cx="5772991" cy="282129"/>
              </a:xfrm>
              <a:prstGeom prst="rect">
                <a:avLst/>
              </a:prstGeom>
              <a:blipFill rotWithShape="0">
                <a:blip r:embed="rId15"/>
                <a:stretch>
                  <a:fillRect l="-528" t="-2174" r="-105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319455" y="5709730"/>
                <a:ext cx="5694444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55" y="5709730"/>
                <a:ext cx="5694444" cy="282129"/>
              </a:xfrm>
              <a:prstGeom prst="rect">
                <a:avLst/>
              </a:prstGeom>
              <a:blipFill rotWithShape="0">
                <a:blip r:embed="rId16"/>
                <a:stretch>
                  <a:fillRect l="-1497" t="-26087" r="-160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251396" y="1481138"/>
                <a:ext cx="599588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96" y="1481138"/>
                <a:ext cx="599588" cy="371961"/>
              </a:xfrm>
              <a:prstGeom prst="rect">
                <a:avLst/>
              </a:prstGeom>
              <a:blipFill rotWithShape="0"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4217417" y="2073793"/>
                <a:ext cx="604909" cy="372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417" y="2073793"/>
                <a:ext cx="604909" cy="372474"/>
              </a:xfrm>
              <a:prstGeom prst="rect">
                <a:avLst/>
              </a:prstGeom>
              <a:blipFill rotWithShape="0"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217417" y="2553005"/>
                <a:ext cx="604909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417" y="2553005"/>
                <a:ext cx="604909" cy="373885"/>
              </a:xfrm>
              <a:prstGeom prst="rect">
                <a:avLst/>
              </a:prstGeom>
              <a:blipFill rotWithShape="0">
                <a:blip r:embed="rId1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4217417" y="3145951"/>
                <a:ext cx="597921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417" y="3145951"/>
                <a:ext cx="597921" cy="371961"/>
              </a:xfrm>
              <a:prstGeom prst="rect">
                <a:avLst/>
              </a:prstGeom>
              <a:blipFill rotWithShape="0">
                <a:blip r:embed="rId2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6499560" y="2089191"/>
                <a:ext cx="604909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560" y="2089191"/>
                <a:ext cx="604909" cy="373949"/>
              </a:xfrm>
              <a:prstGeom prst="rect">
                <a:avLst/>
              </a:prstGeom>
              <a:blipFill rotWithShape="0">
                <a:blip r:embed="rId2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6499560" y="2638197"/>
                <a:ext cx="610232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560" y="2638197"/>
                <a:ext cx="610232" cy="374526"/>
              </a:xfrm>
              <a:prstGeom prst="rect">
                <a:avLst/>
              </a:prstGeom>
              <a:blipFill rotWithShape="0">
                <a:blip r:embed="rId2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6463936" y="3080464"/>
                <a:ext cx="610232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36" y="3080464"/>
                <a:ext cx="610232" cy="37452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7419358" y="5349591"/>
                <a:ext cx="4204805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/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358" y="5349591"/>
                <a:ext cx="4204805" cy="304699"/>
              </a:xfrm>
              <a:prstGeom prst="rect">
                <a:avLst/>
              </a:prstGeom>
              <a:blipFill rotWithShape="0">
                <a:blip r:embed="rId24"/>
                <a:stretch>
                  <a:fillRect l="-870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74168" y="4647531"/>
                <a:ext cx="1043940" cy="372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168" y="4647531"/>
                <a:ext cx="1043940" cy="372538"/>
              </a:xfrm>
              <a:prstGeom prst="rect">
                <a:avLst/>
              </a:prstGeom>
              <a:blipFill rotWithShape="0">
                <a:blip r:embed="rId2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utoShape 21">
            <a:hlinkClick r:id="rId2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54" name="AutoShape 21">
            <a:hlinkClick r:id="rId2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55" name="AutoShape 21">
            <a:hlinkClick r:id="rId2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sp>
        <p:nvSpPr>
          <p:cNvPr id="67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63885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57" grpId="0"/>
      <p:bldP spid="58" grpId="0"/>
      <p:bldP spid="62" grpId="0"/>
      <p:bldP spid="63" grpId="0"/>
      <p:bldP spid="64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>
            <a:normAutofit/>
          </a:bodyPr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Backpropagation algorithm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Backward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00050" lvl="2" indent="0" eaLnBrk="0" latinLnBrk="1" hangingPunc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Error definition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Square error</a:t>
            </a: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00050" lvl="2" indent="0" eaLnBrk="0" latinLnBrk="1" hangingPunc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latinLnBrk="1" hangingPunct="0">
              <a:lnSpc>
                <a:spcPct val="107000"/>
              </a:lnSpc>
              <a:spcAft>
                <a:spcPts val="800"/>
              </a:spcAft>
              <a:tabLst>
                <a:tab pos="114300" algn="l"/>
              </a:tabLst>
            </a:pPr>
            <a:endParaRPr lang="en-US" altLang="zh-CN" sz="14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13</a:t>
            </a:fld>
            <a:endParaRPr lang="en-US" altLang="ko-KR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3"/>
              <p:cNvSpPr>
                <a:spLocks noChangeArrowheads="1"/>
              </p:cNvSpPr>
              <p:nvPr/>
            </p:nvSpPr>
            <p:spPr bwMode="auto">
              <a:xfrm>
                <a:off x="3671243" y="1654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1654696"/>
                <a:ext cx="457200" cy="457200"/>
              </a:xfrm>
              <a:prstGeom prst="ellipse">
                <a:avLst/>
              </a:prstGeom>
              <a:blipFill rotWithShape="0">
                <a:blip r:embed="rId6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3671243" y="2416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2416696"/>
                <a:ext cx="457200" cy="457200"/>
              </a:xfrm>
              <a:prstGeom prst="ellipse">
                <a:avLst/>
              </a:prstGeom>
              <a:blipFill rotWithShape="0">
                <a:blip r:embed="rId7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3671243" y="3178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3178696"/>
                <a:ext cx="457200" cy="457200"/>
              </a:xfrm>
              <a:prstGeom prst="ellipse">
                <a:avLst/>
              </a:prstGeom>
              <a:blipFill rotWithShape="0">
                <a:blip r:embed="rId8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6"/>
              <p:cNvSpPr>
                <a:spLocks noChangeArrowheads="1"/>
              </p:cNvSpPr>
              <p:nvPr/>
            </p:nvSpPr>
            <p:spPr bwMode="auto">
              <a:xfrm>
                <a:off x="3671243" y="3940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3940696"/>
                <a:ext cx="457200" cy="457200"/>
              </a:xfrm>
              <a:prstGeom prst="ellipse">
                <a:avLst/>
              </a:prstGeom>
              <a:blipFill rotWithShape="0">
                <a:blip r:embed="rId9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 7"/>
          <p:cNvSpPr>
            <a:spLocks noChangeShapeType="1"/>
          </p:cNvSpPr>
          <p:nvPr/>
        </p:nvSpPr>
        <p:spPr bwMode="auto">
          <a:xfrm>
            <a:off x="4065018" y="1974886"/>
            <a:ext cx="1968425" cy="89901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4128443" y="2721496"/>
            <a:ext cx="1828800" cy="271463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4128443" y="3092109"/>
            <a:ext cx="1841574" cy="315185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0"/>
          <p:cNvSpPr>
            <a:spLocks noChangeShapeType="1"/>
          </p:cNvSpPr>
          <p:nvPr/>
        </p:nvSpPr>
        <p:spPr bwMode="auto">
          <a:xfrm flipV="1">
            <a:off x="4128443" y="3178696"/>
            <a:ext cx="1905000" cy="99060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11"/>
              <p:cNvSpPr>
                <a:spLocks noChangeArrowheads="1"/>
              </p:cNvSpPr>
              <p:nvPr/>
            </p:nvSpPr>
            <p:spPr bwMode="auto">
              <a:xfrm>
                <a:off x="5957243" y="2797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243" y="2797696"/>
                <a:ext cx="457200" cy="457200"/>
              </a:xfrm>
              <a:prstGeom prst="ellipse">
                <a:avLst/>
              </a:prstGeom>
              <a:blipFill rotWithShape="0">
                <a:blip r:embed="rId10"/>
                <a:stretch>
                  <a:fillRect l="-5333" b="-266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12"/>
              <p:cNvSpPr>
                <a:spLocks noChangeArrowheads="1"/>
              </p:cNvSpPr>
              <p:nvPr/>
            </p:nvSpPr>
            <p:spPr bwMode="auto">
              <a:xfrm>
                <a:off x="5957243" y="34834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243" y="3483496"/>
                <a:ext cx="457200" cy="457200"/>
              </a:xfrm>
              <a:prstGeom prst="ellipse">
                <a:avLst/>
              </a:prstGeom>
              <a:blipFill rotWithShape="0">
                <a:blip r:embed="rId11"/>
                <a:stretch>
                  <a:fillRect l="-5333" b="-266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5957243" y="21118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243" y="2111896"/>
                <a:ext cx="457200" cy="457200"/>
              </a:xfrm>
              <a:prstGeom prst="ellipse">
                <a:avLst/>
              </a:prstGeom>
              <a:blipFill rotWithShape="0">
                <a:blip r:embed="rId12"/>
                <a:stretch>
                  <a:fillRect l="-5333" b="-4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4128441" y="1929091"/>
            <a:ext cx="1859287" cy="335203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3988817" y="2093949"/>
            <a:ext cx="2057400" cy="1447855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 flipV="1">
            <a:off x="4128443" y="2340495"/>
            <a:ext cx="1828800" cy="228601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7"/>
          <p:cNvSpPr>
            <a:spLocks noChangeShapeType="1"/>
          </p:cNvSpPr>
          <p:nvPr/>
        </p:nvSpPr>
        <p:spPr bwMode="auto">
          <a:xfrm>
            <a:off x="4128443" y="2797696"/>
            <a:ext cx="1854348" cy="83819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 flipV="1">
            <a:off x="4128442" y="2416693"/>
            <a:ext cx="1841575" cy="838202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>
            <a:off x="4128442" y="3483496"/>
            <a:ext cx="1859285" cy="210708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0"/>
          <p:cNvSpPr>
            <a:spLocks noChangeShapeType="1"/>
          </p:cNvSpPr>
          <p:nvPr/>
        </p:nvSpPr>
        <p:spPr bwMode="auto">
          <a:xfrm flipV="1">
            <a:off x="4052243" y="2463768"/>
            <a:ext cx="1968425" cy="1629325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1"/>
          <p:cNvSpPr>
            <a:spLocks noChangeShapeType="1"/>
          </p:cNvSpPr>
          <p:nvPr/>
        </p:nvSpPr>
        <p:spPr bwMode="auto">
          <a:xfrm flipV="1">
            <a:off x="4128443" y="3788296"/>
            <a:ext cx="1905000" cy="45720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22"/>
              <p:cNvSpPr>
                <a:spLocks noChangeArrowheads="1"/>
              </p:cNvSpPr>
              <p:nvPr/>
            </p:nvSpPr>
            <p:spPr bwMode="auto">
              <a:xfrm>
                <a:off x="7466540" y="280736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6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6540" y="2807366"/>
                <a:ext cx="457200" cy="457200"/>
              </a:xfrm>
              <a:prstGeom prst="ellipse">
                <a:avLst/>
              </a:prstGeom>
              <a:blipFill rotWithShape="0">
                <a:blip r:embed="rId13"/>
                <a:stretch>
                  <a:fillRect l="-21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ine 23"/>
          <p:cNvSpPr>
            <a:spLocks noChangeShapeType="1"/>
          </p:cNvSpPr>
          <p:nvPr/>
        </p:nvSpPr>
        <p:spPr bwMode="auto">
          <a:xfrm>
            <a:off x="6396411" y="2378108"/>
            <a:ext cx="1057356" cy="622308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4"/>
          <p:cNvSpPr>
            <a:spLocks noChangeShapeType="1"/>
          </p:cNvSpPr>
          <p:nvPr/>
        </p:nvSpPr>
        <p:spPr bwMode="auto">
          <a:xfrm>
            <a:off x="6413040" y="3041009"/>
            <a:ext cx="1027805" cy="13574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5"/>
          <p:cNvSpPr>
            <a:spLocks noChangeShapeType="1"/>
          </p:cNvSpPr>
          <p:nvPr/>
        </p:nvSpPr>
        <p:spPr bwMode="auto">
          <a:xfrm flipV="1">
            <a:off x="6414443" y="3131622"/>
            <a:ext cx="1066800" cy="580473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6"/>
          <p:cNvSpPr>
            <a:spLocks noChangeShapeType="1"/>
          </p:cNvSpPr>
          <p:nvPr/>
        </p:nvSpPr>
        <p:spPr bwMode="auto">
          <a:xfrm>
            <a:off x="7925668" y="3092109"/>
            <a:ext cx="8382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2909243" y="18070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2" name="Line 28"/>
          <p:cNvSpPr>
            <a:spLocks noChangeShapeType="1"/>
          </p:cNvSpPr>
          <p:nvPr/>
        </p:nvSpPr>
        <p:spPr bwMode="auto">
          <a:xfrm>
            <a:off x="2909243" y="26452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2909243" y="34072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2909243" y="41692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 rot="16200000">
            <a:off x="2086070" y="2160295"/>
            <a:ext cx="553998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Inputs</a:t>
            </a:r>
          </a:p>
        </p:txBody>
      </p:sp>
      <p:sp>
        <p:nvSpPr>
          <p:cNvPr id="46" name="Text Box 32"/>
          <p:cNvSpPr txBox="1">
            <a:spLocks noChangeArrowheads="1"/>
          </p:cNvSpPr>
          <p:nvPr/>
        </p:nvSpPr>
        <p:spPr bwMode="auto">
          <a:xfrm>
            <a:off x="7303293" y="129207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3532167" y="5555261"/>
                <a:ext cx="2155847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67" y="5555261"/>
                <a:ext cx="2155847" cy="67217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880990" y="2849591"/>
                <a:ext cx="4592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990" y="2849591"/>
                <a:ext cx="459228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 Box 32"/>
          <p:cNvSpPr txBox="1">
            <a:spLocks noChangeArrowheads="1"/>
          </p:cNvSpPr>
          <p:nvPr/>
        </p:nvSpPr>
        <p:spPr bwMode="auto">
          <a:xfrm>
            <a:off x="9267489" y="129207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 smtClean="0">
                <a:solidFill>
                  <a:schemeClr val="tx2"/>
                </a:solidFill>
                <a:ea typeface="宋体" panose="02010600030101010101" pitchFamily="2" charset="-122"/>
              </a:rPr>
              <a:t>Target</a:t>
            </a:r>
            <a:endParaRPr lang="en-GB" altLang="zh-CN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22"/>
              <p:cNvSpPr>
                <a:spLocks noChangeArrowheads="1"/>
              </p:cNvSpPr>
              <p:nvPr/>
            </p:nvSpPr>
            <p:spPr bwMode="auto">
              <a:xfrm>
                <a:off x="7466540" y="2120241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5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6540" y="2120241"/>
                <a:ext cx="457200" cy="457200"/>
              </a:xfrm>
              <a:prstGeom prst="ellipse">
                <a:avLst/>
              </a:prstGeom>
              <a:blipFill rotWithShape="0">
                <a:blip r:embed="rId16"/>
                <a:stretch>
                  <a:fillRect l="-21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22"/>
              <p:cNvSpPr>
                <a:spLocks noChangeArrowheads="1"/>
              </p:cNvSpPr>
              <p:nvPr/>
            </p:nvSpPr>
            <p:spPr bwMode="auto">
              <a:xfrm>
                <a:off x="7455693" y="3507851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6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5693" y="3507851"/>
                <a:ext cx="457200" cy="457200"/>
              </a:xfrm>
              <a:prstGeom prst="ellipse">
                <a:avLst/>
              </a:prstGeom>
              <a:blipFill rotWithShape="0">
                <a:blip r:embed="rId17"/>
                <a:stretch>
                  <a:fillRect l="-21333" b="-1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Line 23"/>
          <p:cNvSpPr>
            <a:spLocks noChangeShapeType="1"/>
          </p:cNvSpPr>
          <p:nvPr/>
        </p:nvSpPr>
        <p:spPr bwMode="auto">
          <a:xfrm>
            <a:off x="6401668" y="3088923"/>
            <a:ext cx="1039176" cy="555308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Line 25"/>
          <p:cNvSpPr>
            <a:spLocks noChangeShapeType="1"/>
          </p:cNvSpPr>
          <p:nvPr/>
        </p:nvSpPr>
        <p:spPr bwMode="auto">
          <a:xfrm flipV="1">
            <a:off x="6374044" y="2416693"/>
            <a:ext cx="1079722" cy="59603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24"/>
          <p:cNvSpPr>
            <a:spLocks noChangeShapeType="1"/>
          </p:cNvSpPr>
          <p:nvPr/>
        </p:nvSpPr>
        <p:spPr bwMode="auto">
          <a:xfrm>
            <a:off x="6429293" y="2339148"/>
            <a:ext cx="1066802" cy="23891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Line 24"/>
          <p:cNvSpPr>
            <a:spLocks noChangeShapeType="1"/>
          </p:cNvSpPr>
          <p:nvPr/>
        </p:nvSpPr>
        <p:spPr bwMode="auto">
          <a:xfrm>
            <a:off x="6429293" y="3740381"/>
            <a:ext cx="997938" cy="31245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8886953" y="2106145"/>
                <a:ext cx="4532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53" y="2106145"/>
                <a:ext cx="453265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8903493" y="3588850"/>
                <a:ext cx="4592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3" y="3588850"/>
                <a:ext cx="459228" cy="400110"/>
              </a:xfrm>
              <a:prstGeom prst="rect">
                <a:avLst/>
              </a:prstGeom>
              <a:blipFill rotWithShape="0">
                <a:blip r:embed="rId1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Line 26"/>
          <p:cNvSpPr>
            <a:spLocks noChangeShapeType="1"/>
          </p:cNvSpPr>
          <p:nvPr/>
        </p:nvSpPr>
        <p:spPr bwMode="auto">
          <a:xfrm>
            <a:off x="7912893" y="3768736"/>
            <a:ext cx="8382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" name="Line 26"/>
          <p:cNvSpPr>
            <a:spLocks noChangeShapeType="1"/>
          </p:cNvSpPr>
          <p:nvPr/>
        </p:nvSpPr>
        <p:spPr bwMode="auto">
          <a:xfrm>
            <a:off x="7925668" y="2356155"/>
            <a:ext cx="8382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" name="Line 23"/>
          <p:cNvSpPr>
            <a:spLocks noChangeShapeType="1"/>
          </p:cNvSpPr>
          <p:nvPr/>
        </p:nvSpPr>
        <p:spPr bwMode="auto">
          <a:xfrm>
            <a:off x="6413040" y="2463768"/>
            <a:ext cx="1051573" cy="1103136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25"/>
          <p:cNvSpPr>
            <a:spLocks noChangeShapeType="1"/>
          </p:cNvSpPr>
          <p:nvPr/>
        </p:nvSpPr>
        <p:spPr bwMode="auto">
          <a:xfrm flipV="1">
            <a:off x="6425815" y="2481937"/>
            <a:ext cx="1038798" cy="1144498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AutoShape 21">
            <a:hlinkClick r:id="rId2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58" name="AutoShape 21">
            <a:hlinkClick r:id="rId2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59" name="AutoShape 21">
            <a:hlinkClick r:id="rId2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sp>
        <p:nvSpPr>
          <p:cNvPr id="6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1580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Backpropagation algorithm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Chain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rule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3" indent="0" eaLnBrk="0" latinLnBrk="1" hangingPunc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zh-CN" sz="12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3" indent="0" eaLnBrk="0" latinLnBrk="1" hangingPunc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3" indent="0" eaLnBrk="0" latinLnBrk="1" hangingPunc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zh-CN" sz="12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3" indent="0" eaLnBrk="0" latinLnBrk="1" hangingPunc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Weights updating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latinLnBrk="1" hangingPunct="0">
              <a:lnSpc>
                <a:spcPct val="107000"/>
              </a:lnSpc>
              <a:spcAft>
                <a:spcPts val="800"/>
              </a:spcAft>
              <a:tabLst>
                <a:tab pos="114300" algn="l"/>
              </a:tabLst>
            </a:pPr>
            <a:endParaRPr lang="en-US" altLang="zh-CN" sz="14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14</a:t>
            </a:fld>
            <a:endParaRPr lang="en-US" altLang="ko-KR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083356" y="2188783"/>
                <a:ext cx="10666766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56" y="2188783"/>
                <a:ext cx="10666766" cy="718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76192" y="4993215"/>
                <a:ext cx="3096104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192" y="4993215"/>
                <a:ext cx="3096104" cy="7186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208835" y="3199515"/>
                <a:ext cx="498322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 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logistic sigmoid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35" y="3199515"/>
                <a:ext cx="4983224" cy="374270"/>
              </a:xfrm>
              <a:prstGeom prst="rect">
                <a:avLst/>
              </a:prstGeom>
              <a:blipFill rotWithShape="0">
                <a:blip r:embed="rId8"/>
                <a:stretch>
                  <a:fillRect l="-367" t="-983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/>
          <p:cNvSpPr/>
          <p:nvPr/>
        </p:nvSpPr>
        <p:spPr>
          <a:xfrm>
            <a:off x="9108474" y="5010451"/>
            <a:ext cx="576064" cy="57622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9262035" y="3714308"/>
            <a:ext cx="0" cy="12031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126640" y="3013815"/>
            <a:ext cx="576064" cy="57622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7338" y="4020380"/>
            <a:ext cx="115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zh-CN" alt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9530294" y="3752595"/>
            <a:ext cx="2869" cy="11559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714606" y="4056565"/>
            <a:ext cx="136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endParaRPr lang="zh-CN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607757" y="4420422"/>
                <a:ext cx="509380" cy="373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57" y="4420422"/>
                <a:ext cx="509380" cy="373509"/>
              </a:xfrm>
              <a:prstGeom prst="rect">
                <a:avLst/>
              </a:prstGeom>
              <a:blipFill rotWithShape="0">
                <a:blip r:embed="rId9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176712" y="3773683"/>
                <a:ext cx="6055697" cy="542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square error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712" y="3773683"/>
                <a:ext cx="6055697" cy="5422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976192" y="5771404"/>
                <a:ext cx="2056973" cy="683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192" y="5771404"/>
                <a:ext cx="2056973" cy="683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127215" y="5937588"/>
                <a:ext cx="2752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𝑙𝑒𝑎𝑟𝑛𝑖𝑛𝑔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15" y="5937588"/>
                <a:ext cx="2752613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10482561" y="5113898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50432" y="3084685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l+1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123764" y="1707980"/>
                <a:ext cx="310514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64" y="1707980"/>
                <a:ext cx="3105144" cy="404983"/>
              </a:xfrm>
              <a:prstGeom prst="rect">
                <a:avLst/>
              </a:prstGeom>
              <a:blipFill rotWithShape="0">
                <a:blip r:embed="rId1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utoShape 21">
            <a:hlinkClick r:id="rId1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33" name="AutoShape 21">
            <a:hlinkClick r:id="rId1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34" name="AutoShape 21">
            <a:hlinkClick r:id="rId1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sp>
        <p:nvSpPr>
          <p:cNvPr id="37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8001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>
            <a:normAutofit/>
          </a:bodyPr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Backpropagation algorithm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updating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00050" lvl="2" indent="0" eaLnBrk="0" latinLnBrk="1" hangingPunc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00050" lvl="2" indent="0" eaLnBrk="0" latinLnBrk="1" hangingPunc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latinLnBrk="1" hangingPunct="0">
              <a:lnSpc>
                <a:spcPct val="107000"/>
              </a:lnSpc>
              <a:spcAft>
                <a:spcPts val="800"/>
              </a:spcAft>
              <a:tabLst>
                <a:tab pos="114300" algn="l"/>
              </a:tabLst>
            </a:pPr>
            <a:endParaRPr lang="en-US" altLang="zh-CN" sz="14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Artificial Brain Research Lab.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15</a:t>
            </a:fld>
            <a:endParaRPr lang="en-US" altLang="ko-KR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3"/>
              <p:cNvSpPr>
                <a:spLocks noChangeArrowheads="1"/>
              </p:cNvSpPr>
              <p:nvPr/>
            </p:nvSpPr>
            <p:spPr bwMode="auto">
              <a:xfrm>
                <a:off x="3671243" y="1654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1654696"/>
                <a:ext cx="457200" cy="457200"/>
              </a:xfrm>
              <a:prstGeom prst="ellipse">
                <a:avLst/>
              </a:prstGeom>
              <a:blipFill rotWithShape="0">
                <a:blip r:embed="rId6"/>
                <a:stretch>
                  <a:fillRect l="-5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3671243" y="2416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2416696"/>
                <a:ext cx="457200" cy="457200"/>
              </a:xfrm>
              <a:prstGeom prst="ellipse">
                <a:avLst/>
              </a:prstGeom>
              <a:blipFill rotWithShape="0">
                <a:blip r:embed="rId7"/>
                <a:stretch>
                  <a:fillRect l="-5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3671243" y="3178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3178696"/>
                <a:ext cx="457200" cy="457200"/>
              </a:xfrm>
              <a:prstGeom prst="ellipse">
                <a:avLst/>
              </a:prstGeom>
              <a:blipFill rotWithShape="0">
                <a:blip r:embed="rId8"/>
                <a:stretch>
                  <a:fillRect l="-5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6"/>
              <p:cNvSpPr>
                <a:spLocks noChangeArrowheads="1"/>
              </p:cNvSpPr>
              <p:nvPr/>
            </p:nvSpPr>
            <p:spPr bwMode="auto">
              <a:xfrm>
                <a:off x="3671243" y="3940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243" y="3940696"/>
                <a:ext cx="457200" cy="457200"/>
              </a:xfrm>
              <a:prstGeom prst="ellipse">
                <a:avLst/>
              </a:prstGeom>
              <a:blipFill rotWithShape="0">
                <a:blip r:embed="rId9"/>
                <a:stretch>
                  <a:fillRect l="-5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 7"/>
          <p:cNvSpPr>
            <a:spLocks noChangeShapeType="1"/>
          </p:cNvSpPr>
          <p:nvPr/>
        </p:nvSpPr>
        <p:spPr bwMode="auto">
          <a:xfrm>
            <a:off x="4065018" y="1974886"/>
            <a:ext cx="1968425" cy="89901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4128443" y="2721496"/>
            <a:ext cx="1828800" cy="271463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4128443" y="3092109"/>
            <a:ext cx="1841574" cy="315185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0"/>
          <p:cNvSpPr>
            <a:spLocks noChangeShapeType="1"/>
          </p:cNvSpPr>
          <p:nvPr/>
        </p:nvSpPr>
        <p:spPr bwMode="auto">
          <a:xfrm flipV="1">
            <a:off x="4128443" y="3178696"/>
            <a:ext cx="1905000" cy="99060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11"/>
              <p:cNvSpPr>
                <a:spLocks noChangeArrowheads="1"/>
              </p:cNvSpPr>
              <p:nvPr/>
            </p:nvSpPr>
            <p:spPr bwMode="auto">
              <a:xfrm>
                <a:off x="5957243" y="27976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243" y="2797696"/>
                <a:ext cx="457200" cy="457200"/>
              </a:xfrm>
              <a:prstGeom prst="ellipse">
                <a:avLst/>
              </a:prstGeom>
              <a:blipFill rotWithShape="0">
                <a:blip r:embed="rId10"/>
                <a:stretch>
                  <a:fillRect l="-5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12"/>
              <p:cNvSpPr>
                <a:spLocks noChangeArrowheads="1"/>
              </p:cNvSpPr>
              <p:nvPr/>
            </p:nvSpPr>
            <p:spPr bwMode="auto">
              <a:xfrm>
                <a:off x="5957243" y="34834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243" y="3483496"/>
                <a:ext cx="457200" cy="457200"/>
              </a:xfrm>
              <a:prstGeom prst="ellipse">
                <a:avLst/>
              </a:prstGeom>
              <a:blipFill rotWithShape="0">
                <a:blip r:embed="rId11"/>
                <a:stretch>
                  <a:fillRect l="-5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5957243" y="211189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243" y="2111896"/>
                <a:ext cx="457200" cy="457200"/>
              </a:xfrm>
              <a:prstGeom prst="ellipse">
                <a:avLst/>
              </a:prstGeom>
              <a:blipFill rotWithShape="0">
                <a:blip r:embed="rId12"/>
                <a:stretch>
                  <a:fillRect l="-5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4128441" y="1929091"/>
            <a:ext cx="1859287" cy="335203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3988817" y="2093949"/>
            <a:ext cx="2057400" cy="1447855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 flipV="1">
            <a:off x="4128443" y="2340495"/>
            <a:ext cx="1828800" cy="228601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7"/>
          <p:cNvSpPr>
            <a:spLocks noChangeShapeType="1"/>
          </p:cNvSpPr>
          <p:nvPr/>
        </p:nvSpPr>
        <p:spPr bwMode="auto">
          <a:xfrm>
            <a:off x="4128443" y="2797696"/>
            <a:ext cx="1854348" cy="838199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 flipV="1">
            <a:off x="4128442" y="2416693"/>
            <a:ext cx="1841575" cy="838202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>
            <a:off x="4128442" y="3483496"/>
            <a:ext cx="1859285" cy="210708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0"/>
          <p:cNvSpPr>
            <a:spLocks noChangeShapeType="1"/>
          </p:cNvSpPr>
          <p:nvPr/>
        </p:nvSpPr>
        <p:spPr bwMode="auto">
          <a:xfrm flipV="1">
            <a:off x="4052243" y="2463768"/>
            <a:ext cx="1968425" cy="1629325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1"/>
          <p:cNvSpPr>
            <a:spLocks noChangeShapeType="1"/>
          </p:cNvSpPr>
          <p:nvPr/>
        </p:nvSpPr>
        <p:spPr bwMode="auto">
          <a:xfrm flipV="1">
            <a:off x="4128443" y="3788296"/>
            <a:ext cx="1905000" cy="45720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22"/>
              <p:cNvSpPr>
                <a:spLocks noChangeArrowheads="1"/>
              </p:cNvSpPr>
              <p:nvPr/>
            </p:nvSpPr>
            <p:spPr bwMode="auto">
              <a:xfrm>
                <a:off x="7466540" y="2807366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6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6540" y="2807366"/>
                <a:ext cx="457200" cy="457200"/>
              </a:xfrm>
              <a:prstGeom prst="ellipse">
                <a:avLst/>
              </a:prstGeom>
              <a:blipFill rotWithShape="0">
                <a:blip r:embed="rId13"/>
                <a:stretch>
                  <a:fillRect l="-21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ine 23"/>
          <p:cNvSpPr>
            <a:spLocks noChangeShapeType="1"/>
          </p:cNvSpPr>
          <p:nvPr/>
        </p:nvSpPr>
        <p:spPr bwMode="auto">
          <a:xfrm>
            <a:off x="6396411" y="2378108"/>
            <a:ext cx="1057356" cy="622308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4"/>
          <p:cNvSpPr>
            <a:spLocks noChangeShapeType="1"/>
          </p:cNvSpPr>
          <p:nvPr/>
        </p:nvSpPr>
        <p:spPr bwMode="auto">
          <a:xfrm>
            <a:off x="6413040" y="3041009"/>
            <a:ext cx="1027805" cy="13574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5"/>
          <p:cNvSpPr>
            <a:spLocks noChangeShapeType="1"/>
          </p:cNvSpPr>
          <p:nvPr/>
        </p:nvSpPr>
        <p:spPr bwMode="auto">
          <a:xfrm flipV="1">
            <a:off x="6414443" y="3131622"/>
            <a:ext cx="1066800" cy="580473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6"/>
          <p:cNvSpPr>
            <a:spLocks noChangeShapeType="1"/>
          </p:cNvSpPr>
          <p:nvPr/>
        </p:nvSpPr>
        <p:spPr bwMode="auto">
          <a:xfrm>
            <a:off x="7925668" y="3092109"/>
            <a:ext cx="838200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2909243" y="18070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2" name="Line 28"/>
          <p:cNvSpPr>
            <a:spLocks noChangeShapeType="1"/>
          </p:cNvSpPr>
          <p:nvPr/>
        </p:nvSpPr>
        <p:spPr bwMode="auto">
          <a:xfrm>
            <a:off x="2909243" y="26452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2909243" y="34072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2909243" y="4169296"/>
            <a:ext cx="7620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 rot="16200000">
            <a:off x="2086070" y="2160295"/>
            <a:ext cx="553998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Inputs</a:t>
            </a:r>
          </a:p>
        </p:txBody>
      </p:sp>
      <p:sp>
        <p:nvSpPr>
          <p:cNvPr id="46" name="Text Box 32"/>
          <p:cNvSpPr txBox="1">
            <a:spLocks noChangeArrowheads="1"/>
          </p:cNvSpPr>
          <p:nvPr/>
        </p:nvSpPr>
        <p:spPr bwMode="auto">
          <a:xfrm>
            <a:off x="7303293" y="129207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880990" y="2849591"/>
                <a:ext cx="4592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990" y="2849591"/>
                <a:ext cx="45922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 Box 32"/>
          <p:cNvSpPr txBox="1">
            <a:spLocks noChangeArrowheads="1"/>
          </p:cNvSpPr>
          <p:nvPr/>
        </p:nvSpPr>
        <p:spPr bwMode="auto">
          <a:xfrm>
            <a:off x="9267489" y="129207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 smtClean="0">
                <a:solidFill>
                  <a:schemeClr val="tx2"/>
                </a:solidFill>
                <a:ea typeface="宋体" panose="02010600030101010101" pitchFamily="2" charset="-122"/>
              </a:rPr>
              <a:t>Target</a:t>
            </a:r>
            <a:endParaRPr lang="en-GB" altLang="zh-CN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22"/>
              <p:cNvSpPr>
                <a:spLocks noChangeArrowheads="1"/>
              </p:cNvSpPr>
              <p:nvPr/>
            </p:nvSpPr>
            <p:spPr bwMode="auto">
              <a:xfrm>
                <a:off x="7466540" y="2120241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5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6540" y="2120241"/>
                <a:ext cx="457200" cy="457200"/>
              </a:xfrm>
              <a:prstGeom prst="ellipse">
                <a:avLst/>
              </a:prstGeom>
              <a:blipFill rotWithShape="0">
                <a:blip r:embed="rId15"/>
                <a:stretch>
                  <a:fillRect l="-21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22"/>
              <p:cNvSpPr>
                <a:spLocks noChangeArrowheads="1"/>
              </p:cNvSpPr>
              <p:nvPr/>
            </p:nvSpPr>
            <p:spPr bwMode="auto">
              <a:xfrm>
                <a:off x="7455693" y="3507851"/>
                <a:ext cx="457200" cy="457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6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5693" y="3507851"/>
                <a:ext cx="457200" cy="457200"/>
              </a:xfrm>
              <a:prstGeom prst="ellipse">
                <a:avLst/>
              </a:prstGeom>
              <a:blipFill rotWithShape="0">
                <a:blip r:embed="rId16"/>
                <a:stretch>
                  <a:fillRect l="-20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Line 23"/>
          <p:cNvSpPr>
            <a:spLocks noChangeShapeType="1"/>
          </p:cNvSpPr>
          <p:nvPr/>
        </p:nvSpPr>
        <p:spPr bwMode="auto">
          <a:xfrm>
            <a:off x="6401668" y="3088923"/>
            <a:ext cx="1039176" cy="555308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Line 25"/>
          <p:cNvSpPr>
            <a:spLocks noChangeShapeType="1"/>
          </p:cNvSpPr>
          <p:nvPr/>
        </p:nvSpPr>
        <p:spPr bwMode="auto">
          <a:xfrm flipV="1">
            <a:off x="6374044" y="2416693"/>
            <a:ext cx="1079722" cy="59603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24"/>
          <p:cNvSpPr>
            <a:spLocks noChangeShapeType="1"/>
          </p:cNvSpPr>
          <p:nvPr/>
        </p:nvSpPr>
        <p:spPr bwMode="auto">
          <a:xfrm>
            <a:off x="6429293" y="2339148"/>
            <a:ext cx="1066802" cy="23891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Line 24"/>
          <p:cNvSpPr>
            <a:spLocks noChangeShapeType="1"/>
          </p:cNvSpPr>
          <p:nvPr/>
        </p:nvSpPr>
        <p:spPr bwMode="auto">
          <a:xfrm>
            <a:off x="6429293" y="3740381"/>
            <a:ext cx="997938" cy="31245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8886953" y="2106145"/>
                <a:ext cx="4532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53" y="2106145"/>
                <a:ext cx="453265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8903493" y="3588850"/>
                <a:ext cx="4592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3" y="3588850"/>
                <a:ext cx="459228" cy="400110"/>
              </a:xfrm>
              <a:prstGeom prst="rect">
                <a:avLst/>
              </a:prstGeom>
              <a:blipFill rotWithShape="0">
                <a:blip r:embed="rId1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Line 26"/>
          <p:cNvSpPr>
            <a:spLocks noChangeShapeType="1"/>
          </p:cNvSpPr>
          <p:nvPr/>
        </p:nvSpPr>
        <p:spPr bwMode="auto">
          <a:xfrm>
            <a:off x="7912893" y="3768736"/>
            <a:ext cx="838200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" name="Line 26"/>
          <p:cNvSpPr>
            <a:spLocks noChangeShapeType="1"/>
          </p:cNvSpPr>
          <p:nvPr/>
        </p:nvSpPr>
        <p:spPr bwMode="auto">
          <a:xfrm>
            <a:off x="7925668" y="2356155"/>
            <a:ext cx="838200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" name="Line 23"/>
          <p:cNvSpPr>
            <a:spLocks noChangeShapeType="1"/>
          </p:cNvSpPr>
          <p:nvPr/>
        </p:nvSpPr>
        <p:spPr bwMode="auto">
          <a:xfrm>
            <a:off x="6413040" y="2463768"/>
            <a:ext cx="1051573" cy="1103136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25"/>
          <p:cNvSpPr>
            <a:spLocks noChangeShapeType="1"/>
          </p:cNvSpPr>
          <p:nvPr/>
        </p:nvSpPr>
        <p:spPr bwMode="auto">
          <a:xfrm flipV="1">
            <a:off x="6425815" y="2481937"/>
            <a:ext cx="1038798" cy="1144498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2363069" y="5230327"/>
                <a:ext cx="4513993" cy="299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69" y="5230327"/>
                <a:ext cx="4513993" cy="299056"/>
              </a:xfrm>
              <a:prstGeom prst="rect">
                <a:avLst/>
              </a:prstGeom>
              <a:blipFill rotWithShape="0">
                <a:blip r:embed="rId19"/>
                <a:stretch>
                  <a:fillRect l="-135" t="-4082" r="-811" b="-30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6746166" y="2173049"/>
                <a:ext cx="704295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66" y="2173049"/>
                <a:ext cx="704295" cy="37452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6739699" y="2625890"/>
                <a:ext cx="704295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99" y="2625890"/>
                <a:ext cx="704295" cy="374526"/>
              </a:xfrm>
              <a:prstGeom prst="rect">
                <a:avLst/>
              </a:prstGeom>
              <a:blipFill rotWithShape="0">
                <a:blip r:embed="rId2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6746745" y="3042006"/>
                <a:ext cx="704295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745" y="3042006"/>
                <a:ext cx="704295" cy="374526"/>
              </a:xfrm>
              <a:prstGeom prst="rect">
                <a:avLst/>
              </a:prstGeom>
              <a:blipFill rotWithShape="0">
                <a:blip r:embed="rId2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2363069" y="5725237"/>
                <a:ext cx="4451475" cy="299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69" y="5725237"/>
                <a:ext cx="4451475" cy="299056"/>
              </a:xfrm>
              <a:prstGeom prst="rect">
                <a:avLst/>
              </a:prstGeom>
              <a:blipFill rotWithShape="0">
                <a:blip r:embed="rId23"/>
                <a:stretch>
                  <a:fillRect l="-822" t="-4082" r="-1507" b="-30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2351712" y="4709945"/>
                <a:ext cx="4513993" cy="299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12" y="4709945"/>
                <a:ext cx="4513993" cy="299056"/>
              </a:xfrm>
              <a:prstGeom prst="rect">
                <a:avLst/>
              </a:prstGeom>
              <a:blipFill rotWithShape="0">
                <a:blip r:embed="rId24"/>
                <a:stretch>
                  <a:fillRect t="-4082" r="-676" b="-30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7265333" y="4573390"/>
                <a:ext cx="2243563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333" y="4573390"/>
                <a:ext cx="2243563" cy="71865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7265333" y="5351579"/>
                <a:ext cx="1677574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333" y="5351579"/>
                <a:ext cx="1677574" cy="61901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utoShape 21">
            <a:hlinkClick r:id="rId2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67" name="AutoShape 21">
            <a:hlinkClick r:id="rId2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77" name="AutoShape 21">
            <a:hlinkClick r:id="rId2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sp>
        <p:nvSpPr>
          <p:cNvPr id="80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18915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/>
      <p:bldP spid="69" grpId="0" animBg="1"/>
      <p:bldP spid="70" grpId="0" animBg="1"/>
      <p:bldP spid="75" grpId="0" animBg="1"/>
      <p:bldP spid="76" grpId="0" animBg="1"/>
      <p:bldP spid="61" grpId="0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7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69294" y="807244"/>
                <a:ext cx="8229600" cy="5489575"/>
              </a:xfrm>
            </p:spPr>
            <p:txBody>
              <a:bodyPr/>
              <a:lstStyle/>
              <a:p>
                <a:pPr marL="342900" lvl="1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Backpropagation algorithm</a:t>
                </a:r>
              </a:p>
              <a:p>
                <a:pPr marL="742950" lvl="2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Initialize all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at random</a:t>
                </a:r>
              </a:p>
              <a:p>
                <a:pPr marL="742950" lvl="2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t=0, 1, 2, … do</a:t>
                </a:r>
              </a:p>
              <a:p>
                <a:pPr marL="742950" lvl="2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Pick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2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Forward: Compute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r>
                  <a:rPr lang="en-US" altLang="zh-CN" sz="1600" b="1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f(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r>
                  <a:rPr lang="en-US" altLang="zh-CN" sz="1600" b="1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2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Backward: Compute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endPara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2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Update the weights: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bSup>
                    <m:r>
                      <a:rPr lang="en-US" altLang="zh-CN" sz="1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⟵</m:t>
                    </m:r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bSup>
                    <m:r>
                      <a:rPr lang="en-US" altLang="zh-CN" sz="16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sz="1600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𝜼</m:t>
                    </m:r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sSubSup>
                      <m:sSubSup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18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endParaRPr lang="en-US" altLang="zh-CN" sz="1400" b="1" dirty="0"/>
              </a:p>
              <a:p>
                <a:pPr marL="742950" lvl="2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Iterate to the next step until it is time to stop</a:t>
                </a:r>
              </a:p>
              <a:p>
                <a:pPr marL="742950" lvl="2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 the final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altLang="zh-CN" sz="1600" b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endPara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57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9294" y="807244"/>
                <a:ext cx="8229600" cy="5489575"/>
              </a:xfrm>
              <a:blipFill rotWithShape="0">
                <a:blip r:embed="rId3"/>
                <a:stretch>
                  <a:fillRect l="-667" t="-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16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1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12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4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sp>
        <p:nvSpPr>
          <p:cNvPr id="2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5616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is wrong with backpropagation?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Local minimal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17</a:t>
            </a:fld>
            <a:endParaRPr lang="en-US" altLang="ko-KR">
              <a:solidFill>
                <a:srgbClr val="898989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45" y="2253384"/>
            <a:ext cx="2788879" cy="2722079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3677575" y="5414468"/>
            <a:ext cx="4062563" cy="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3673379" y="2233499"/>
            <a:ext cx="4197" cy="318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847381" y="2113043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44750" y="5275969"/>
            <a:ext cx="686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22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3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sp>
        <p:nvSpPr>
          <p:cNvPr id="26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0909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Artificial neural network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Biological inspiration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Logistic regression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Multiple Layer Perceptron (MLP)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Backpropagation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algorithm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US" altLang="zh-CN" sz="2000" b="1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 neural network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 (CNN)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based Convolutional neural network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 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latinLnBrk="1" hangingPunct="0">
              <a:lnSpc>
                <a:spcPct val="107000"/>
              </a:lnSpc>
              <a:spcAft>
                <a:spcPts val="800"/>
              </a:spcAft>
              <a:tabLst>
                <a:tab pos="114300" algn="l"/>
              </a:tabLst>
            </a:pPr>
            <a:endParaRPr lang="en-US" altLang="zh-CN" sz="14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18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Outline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6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7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8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1875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Question 1: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 would be able to represent abstract information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19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32509"/>
            <a:ext cx="414020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3" name="矩形 2"/>
          <p:cNvSpPr/>
          <p:nvPr/>
        </p:nvSpPr>
        <p:spPr>
          <a:xfrm>
            <a:off x="2417763" y="1296118"/>
            <a:ext cx="7802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happened if we increase the number of layers? </a:t>
            </a:r>
            <a:endParaRPr lang="zh-CN" alt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03" y="2136139"/>
            <a:ext cx="4802612" cy="4266280"/>
          </a:xfrm>
          <a:prstGeom prst="rect">
            <a:avLst/>
          </a:prstGeom>
        </p:spPr>
      </p:pic>
      <p:sp>
        <p:nvSpPr>
          <p:cNvPr id="27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8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9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3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3200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Artificial Neural </a:t>
            </a:r>
            <a:r>
              <a:rPr lang="en-US" altLang="zh-CN" sz="20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network </a:t>
            </a:r>
            <a:r>
              <a:rPr lang="en-US" altLang="zh-CN" sz="20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(ANN)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Biological inspiration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Multiple Layer Perceptron (MLP)</a:t>
            </a:r>
            <a:endParaRPr lang="en-US" altLang="zh-CN" sz="1600" b="1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err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Backpropagation</a:t>
            </a:r>
            <a:r>
              <a:rPr lang="en-US" altLang="zh-CN" sz="16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Algorithm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 learning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is deep neural network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 (CNN)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based Convolutional neural network (R-CNN)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can we get from deep learning?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 </a:t>
            </a:r>
            <a:r>
              <a:rPr lang="en-US" altLang="zh-CN" sz="16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latinLnBrk="1" hangingPunct="0">
              <a:lnSpc>
                <a:spcPct val="107000"/>
              </a:lnSpc>
              <a:spcAft>
                <a:spcPts val="800"/>
              </a:spcAft>
              <a:tabLst>
                <a:tab pos="114300" algn="l"/>
              </a:tabLst>
            </a:pPr>
            <a:endParaRPr lang="en-US" altLang="zh-CN" sz="14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Outline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1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12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5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3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Question 2: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20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32509"/>
            <a:ext cx="414020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14" name="矩形 13"/>
          <p:cNvSpPr/>
          <p:nvPr/>
        </p:nvSpPr>
        <p:spPr>
          <a:xfrm>
            <a:off x="2548522" y="1329252"/>
            <a:ext cx="4995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make it to represent </a:t>
            </a:r>
            <a:endParaRPr lang="zh-CN" alt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6" y="1772816"/>
            <a:ext cx="7185764" cy="4278974"/>
          </a:xfrm>
          <a:prstGeom prst="rect">
            <a:avLst/>
          </a:prstGeom>
        </p:spPr>
      </p:pic>
      <p:sp>
        <p:nvSpPr>
          <p:cNvPr id="27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8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9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3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12300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Why deep?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21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40" y="1304084"/>
            <a:ext cx="6090177" cy="4565539"/>
          </a:xfrm>
          <a:prstGeom prst="rect">
            <a:avLst/>
          </a:prstGeom>
        </p:spPr>
      </p:pic>
      <p:sp>
        <p:nvSpPr>
          <p:cNvPr id="22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3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4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6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85311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981075"/>
            <a:ext cx="8229600" cy="5145088"/>
          </a:xfrm>
        </p:spPr>
        <p:txBody>
          <a:bodyPr>
            <a:normAutofit/>
          </a:bodyPr>
          <a:lstStyle/>
          <a:p>
            <a:r>
              <a:rPr lang="en-US" altLang="ko-KR" dirty="0"/>
              <a:t>What is deep neural network?</a:t>
            </a:r>
          </a:p>
          <a:p>
            <a:pPr lvl="1"/>
            <a:r>
              <a:rPr lang="en-US" altLang="ko-KR" sz="2000" dirty="0"/>
              <a:t>Deep in structure</a:t>
            </a:r>
          </a:p>
          <a:p>
            <a:pPr lvl="2"/>
            <a:r>
              <a:rPr lang="en-US" altLang="ko-KR" sz="1600" dirty="0"/>
              <a:t>Deep Belief Network (DBN)</a:t>
            </a:r>
          </a:p>
          <a:p>
            <a:pPr lvl="2"/>
            <a:r>
              <a:rPr lang="en-US" altLang="ko-KR" sz="1600" dirty="0"/>
              <a:t>Convolutional Neural Network (CNN)</a:t>
            </a:r>
          </a:p>
          <a:p>
            <a:pPr lvl="2"/>
            <a:endParaRPr lang="en-US" altLang="ko-KR" sz="1600" baseline="-25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EB169E99-11BC-4AB2-9B0E-69F0B58E4B50}" type="slidenum">
              <a:rPr lang="en-US" altLang="ko-KR">
                <a:solidFill>
                  <a:srgbClr val="898989"/>
                </a:solidFill>
              </a:rPr>
              <a:pPr eaLnBrk="1" hangingPunct="1"/>
              <a:t>22</a:t>
            </a:fld>
            <a:endParaRPr lang="en-US" altLang="ko-KR">
              <a:solidFill>
                <a:srgbClr val="89898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2471643"/>
            <a:ext cx="2686050" cy="269557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030555" y="5295049"/>
            <a:ext cx="725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(a) DBN</a:t>
            </a:r>
          </a:p>
        </p:txBody>
      </p:sp>
      <p:sp>
        <p:nvSpPr>
          <p:cNvPr id="26" name="矩形 25"/>
          <p:cNvSpPr/>
          <p:nvPr/>
        </p:nvSpPr>
        <p:spPr>
          <a:xfrm>
            <a:off x="7543801" y="5276725"/>
            <a:ext cx="725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(b) CNN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825906"/>
            <a:ext cx="5454705" cy="211065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135561" y="5565998"/>
            <a:ext cx="7313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G.E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. Hinton and R.R.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Salakhutdinov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 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  <a:hlinkClick r:id="rId5"/>
              </a:rPr>
              <a:t>Reducing the Dimensionality of Data with Neural Networks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Science, 28 July 2006, Vol. 313. no. 5786, pp. 504 - 507.</a:t>
            </a:r>
          </a:p>
          <a:p>
            <a:r>
              <a:rPr lang="en-US" altLang="zh-CN" sz="1200" dirty="0" err="1" smtClean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LeCun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Y.,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Bottou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L.,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Bengio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Y., and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Haffner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P. (1998d). Gradient-based learning applied to document recognition. Proceedings of the IEEE, 86(11), 2278–2324.</a:t>
            </a:r>
          </a:p>
          <a:p>
            <a:endParaRPr lang="en-US" altLang="zh-CN" sz="1200" dirty="0"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32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33" name="AutoShape 21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34" name="AutoShape 21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36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2528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is deep?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 in time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 short term memory (LSTM)</a:t>
            </a:r>
          </a:p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23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49543" y="5415641"/>
            <a:ext cx="7313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A. Graves, M.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Liwicki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S. Fernandez, R. Bertolami, H.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Bunke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J.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Schmidhuber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. A Novel Connectionist System for Improved Unconstrained Handwriting Recognition. IEEE Transactions on Pattern Analysis and Machine Intelligence, vol. 31, no. 5, 2009.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1" y="2276872"/>
            <a:ext cx="2169199" cy="23331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602303" y="4852981"/>
            <a:ext cx="14567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(a) Block/Cell structure</a:t>
            </a:r>
          </a:p>
        </p:txBody>
      </p:sp>
      <p:sp>
        <p:nvSpPr>
          <p:cNvPr id="24" name="矩形 23"/>
          <p:cNvSpPr/>
          <p:nvPr/>
        </p:nvSpPr>
        <p:spPr>
          <a:xfrm>
            <a:off x="6878497" y="4801502"/>
            <a:ext cx="14567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(b) Deep in Time axis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1" y="2427230"/>
            <a:ext cx="3880621" cy="212277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85590" y="1749234"/>
            <a:ext cx="3880621" cy="2122771"/>
          </a:xfrm>
          <a:prstGeom prst="rect">
            <a:avLst/>
          </a:prstGeom>
        </p:spPr>
      </p:pic>
      <p:sp>
        <p:nvSpPr>
          <p:cNvPr id="30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31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32" name="AutoShape 21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34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01814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can we get from deep?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Extract the abstract information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24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35561" y="5887789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Lee et al., “Convolutional deep belief networks for scalable unsupervised learning of hierarchical representation”, In Proceedings of the 26th International Conference on Machine Learning (ICML), 2009. 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5" y="1808234"/>
            <a:ext cx="5223495" cy="3848575"/>
          </a:xfrm>
          <a:prstGeom prst="rect">
            <a:avLst/>
          </a:prstGeom>
        </p:spPr>
      </p:pic>
      <p:sp>
        <p:nvSpPr>
          <p:cNvPr id="15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0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1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3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7099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 (CNN) 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2" indent="-342900">
              <a:lnSpc>
                <a:spcPct val="107000"/>
              </a:lnSpc>
              <a:spcAft>
                <a:spcPts val="800"/>
              </a:spcAft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25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15" y="1783120"/>
            <a:ext cx="7934325" cy="33432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07815" y="5815072"/>
            <a:ext cx="8215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Lamblin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Popovici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Larochelle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Greedy Layer-Wise Training of Deep Networks, in Advances in Neural Information Processing Systems 19 (NIPS‘06), pages 153-160, MIT Press 2007.</a:t>
            </a:r>
          </a:p>
        </p:txBody>
      </p:sp>
      <p:sp>
        <p:nvSpPr>
          <p:cNvPr id="14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5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55496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 (CNN) 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Sparse Connectivity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 weights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26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51" y="1850496"/>
            <a:ext cx="3403349" cy="1552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983" y="4222683"/>
            <a:ext cx="3614760" cy="1136717"/>
          </a:xfrm>
          <a:prstGeom prst="rect">
            <a:avLst/>
          </a:prstGeom>
        </p:spPr>
      </p:pic>
      <p:sp>
        <p:nvSpPr>
          <p:cNvPr id="1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5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4011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 (CNN) 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Sparse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Connectivity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27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55" y="1797073"/>
            <a:ext cx="8453437" cy="3162165"/>
          </a:xfrm>
          <a:prstGeom prst="rect">
            <a:avLst/>
          </a:prstGeom>
        </p:spPr>
      </p:pic>
      <p:sp>
        <p:nvSpPr>
          <p:cNvPr id="12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5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6164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 (CNN) 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Shared weights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28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914430"/>
            <a:ext cx="7975404" cy="3275202"/>
          </a:xfrm>
          <a:prstGeom prst="rect">
            <a:avLst/>
          </a:prstGeom>
        </p:spPr>
      </p:pic>
      <p:sp>
        <p:nvSpPr>
          <p:cNvPr id="12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5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13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pass of CNN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29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284069" y="1892620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069" y="1892620"/>
                <a:ext cx="469106" cy="470297"/>
              </a:xfrm>
              <a:prstGeom prst="rect">
                <a:avLst/>
              </a:prstGeom>
              <a:blipFill rotWithShape="0">
                <a:blip r:embed="rId6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753175" y="1892619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75" y="1892619"/>
                <a:ext cx="469106" cy="470297"/>
              </a:xfrm>
              <a:prstGeom prst="rect">
                <a:avLst/>
              </a:prstGeom>
              <a:blipFill rotWithShape="0">
                <a:blip r:embed="rId7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284069" y="2362916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069" y="2362916"/>
                <a:ext cx="469106" cy="470297"/>
              </a:xfrm>
              <a:prstGeom prst="rect">
                <a:avLst/>
              </a:prstGeom>
              <a:blipFill rotWithShape="0">
                <a:blip r:embed="rId8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752359" y="2360901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59" y="2360901"/>
                <a:ext cx="469106" cy="470297"/>
              </a:xfrm>
              <a:prstGeom prst="rect">
                <a:avLst/>
              </a:prstGeom>
              <a:blipFill rotWithShape="0">
                <a:blip r:embed="rId9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350552" y="2999604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552" y="2999604"/>
                <a:ext cx="469106" cy="470297"/>
              </a:xfrm>
              <a:prstGeom prst="rect">
                <a:avLst/>
              </a:prstGeom>
              <a:blipFill rotWithShape="0">
                <a:blip r:embed="rId10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7819658" y="2999603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658" y="2999603"/>
                <a:ext cx="469106" cy="470297"/>
              </a:xfrm>
              <a:prstGeom prst="rect">
                <a:avLst/>
              </a:prstGeom>
              <a:blipFill rotWithShape="0">
                <a:blip r:embed="rId11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350552" y="3469900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552" y="3469900"/>
                <a:ext cx="469106" cy="470297"/>
              </a:xfrm>
              <a:prstGeom prst="rect">
                <a:avLst/>
              </a:prstGeom>
              <a:blipFill rotWithShape="0">
                <a:blip r:embed="rId12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818842" y="3467885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42" y="3467885"/>
                <a:ext cx="469106" cy="470297"/>
              </a:xfrm>
              <a:prstGeom prst="rect">
                <a:avLst/>
              </a:prstGeom>
              <a:blipFill rotWithShape="0">
                <a:blip r:embed="rId13"/>
                <a:stretch>
                  <a:fillRect l="-18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2524292" y="2826618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92" y="2826618"/>
                <a:ext cx="469106" cy="470297"/>
              </a:xfrm>
              <a:prstGeom prst="rect">
                <a:avLst/>
              </a:prstGeom>
              <a:blipFill rotWithShape="0">
                <a:blip r:embed="rId14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993398" y="2826617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398" y="2826617"/>
                <a:ext cx="469106" cy="470297"/>
              </a:xfrm>
              <a:prstGeom prst="rect">
                <a:avLst/>
              </a:prstGeom>
              <a:blipFill rotWithShape="0">
                <a:blip r:embed="rId15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2524292" y="3296914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92" y="3296914"/>
                <a:ext cx="469106" cy="470297"/>
              </a:xfrm>
              <a:prstGeom prst="rect">
                <a:avLst/>
              </a:prstGeom>
              <a:blipFill rotWithShape="0">
                <a:blip r:embed="rId16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992581" y="3294899"/>
                <a:ext cx="480929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81" y="3294899"/>
                <a:ext cx="480929" cy="470297"/>
              </a:xfrm>
              <a:prstGeom prst="rect">
                <a:avLst/>
              </a:prstGeom>
              <a:blipFill rotWithShape="0">
                <a:blip r:embed="rId17"/>
                <a:stretch>
                  <a:fillRect l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473511" y="2824603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11" y="2824603"/>
                <a:ext cx="469106" cy="470297"/>
              </a:xfrm>
              <a:prstGeom prst="rect">
                <a:avLst/>
              </a:prstGeom>
              <a:blipFill rotWithShape="0">
                <a:blip r:embed="rId18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2524292" y="3765195"/>
                <a:ext cx="469106" cy="4812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92" y="3765195"/>
                <a:ext cx="469106" cy="481242"/>
              </a:xfrm>
              <a:prstGeom prst="rect">
                <a:avLst/>
              </a:prstGeom>
              <a:blipFill rotWithShape="0">
                <a:blip r:embed="rId19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992582" y="3776059"/>
                <a:ext cx="480928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82" y="3776059"/>
                <a:ext cx="480928" cy="470297"/>
              </a:xfrm>
              <a:prstGeom prst="rect">
                <a:avLst/>
              </a:prstGeom>
              <a:blipFill rotWithShape="0">
                <a:blip r:embed="rId20"/>
                <a:stretch>
                  <a:fillRect l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3473511" y="3776059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11" y="3776059"/>
                <a:ext cx="469106" cy="470297"/>
              </a:xfrm>
              <a:prstGeom prst="rect">
                <a:avLst/>
              </a:prstGeom>
              <a:blipFill rotWithShape="0">
                <a:blip r:embed="rId21"/>
                <a:stretch>
                  <a:fillRect l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4656327" y="3471398"/>
            <a:ext cx="2141908" cy="43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3473511" y="3294898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11" y="3294898"/>
                <a:ext cx="469106" cy="470297"/>
              </a:xfrm>
              <a:prstGeom prst="rect">
                <a:avLst/>
              </a:prstGeom>
              <a:blipFill rotWithShape="0">
                <a:blip r:embed="rId22"/>
                <a:stretch>
                  <a:fillRect l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576446" y="4395806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446" y="4395806"/>
                <a:ext cx="6344044" cy="413831"/>
              </a:xfrm>
              <a:prstGeom prst="rect">
                <a:avLst/>
              </a:prstGeom>
              <a:blipFill rotWithShape="0">
                <a:blip r:embed="rId2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565653" y="4924597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53" y="4924597"/>
                <a:ext cx="6344044" cy="413831"/>
              </a:xfrm>
              <a:prstGeom prst="rect">
                <a:avLst/>
              </a:prstGeom>
              <a:blipFill rotWithShape="0"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2577560" y="5481622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560" y="5481622"/>
                <a:ext cx="6344044" cy="413831"/>
              </a:xfrm>
              <a:prstGeom prst="rect">
                <a:avLst/>
              </a:prstGeom>
              <a:blipFill rotWithShape="0">
                <a:blip r:embed="rId2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2564681" y="5942519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81" y="5942519"/>
                <a:ext cx="6344044" cy="413831"/>
              </a:xfrm>
              <a:prstGeom prst="rect">
                <a:avLst/>
              </a:prstGeom>
              <a:blipFill rotWithShape="0">
                <a:blip r:embed="rId2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523612" y="2146443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40873" y="2146443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l+1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106308" y="1490861"/>
                <a:ext cx="1587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Kernel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308" y="1490861"/>
                <a:ext cx="1587476" cy="369332"/>
              </a:xfrm>
              <a:prstGeom prst="rect">
                <a:avLst/>
              </a:prstGeom>
              <a:blipFill rotWithShape="0">
                <a:blip r:embed="rId2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utoShape 21">
            <a:hlinkClick r:id="rId2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37" name="AutoShape 21">
            <a:hlinkClick r:id="rId2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38" name="AutoShape 21">
            <a:hlinkClick r:id="rId3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48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9198436" y="3154174"/>
                <a:ext cx="190532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/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/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436" y="3154174"/>
                <a:ext cx="1905329" cy="404791"/>
              </a:xfrm>
              <a:prstGeom prst="rect">
                <a:avLst/>
              </a:prstGeom>
              <a:blipFill rotWithShape="0">
                <a:blip r:embed="rId31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91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Biological inspiration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41" y="2060849"/>
            <a:ext cx="3711174" cy="27816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184" y="2060849"/>
            <a:ext cx="3810265" cy="28576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58504" y="51793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function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48128" y="51793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112518" y="5393281"/>
            <a:ext cx="18475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21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2" name="AutoShape 21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3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1083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of CNN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Subsampling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 pooling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Mean pooling</a:t>
            </a: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30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303588" y="2293277"/>
                <a:ext cx="2603661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/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588" y="2293277"/>
                <a:ext cx="2603661" cy="303288"/>
              </a:xfrm>
              <a:prstGeom prst="rect">
                <a:avLst/>
              </a:prstGeom>
              <a:blipFill rotWithShape="0">
                <a:blip r:embed="rId6"/>
                <a:stretch>
                  <a:fillRect l="-468" r="-1639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465804" y="4295048"/>
                <a:ext cx="2529923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/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04" y="4295048"/>
                <a:ext cx="2529923" cy="303288"/>
              </a:xfrm>
              <a:prstGeom prst="rect">
                <a:avLst/>
              </a:prstGeom>
              <a:blipFill rotWithShape="0">
                <a:blip r:embed="rId7"/>
                <a:stretch>
                  <a:fillRect l="-723" r="-1687" b="-34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604794" y="2040248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94" y="2040248"/>
                <a:ext cx="469106" cy="47029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073900" y="2040247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00" y="2040247"/>
                <a:ext cx="469106" cy="4702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073900" y="2510544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00" y="2510544"/>
                <a:ext cx="469106" cy="47029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604794" y="2510544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94" y="2510544"/>
                <a:ext cx="469106" cy="47029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7543006" y="2040247"/>
            <a:ext cx="1829594" cy="55631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543006" y="2980841"/>
            <a:ext cx="1829594" cy="5119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372600" y="2596565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2596565"/>
                <a:ext cx="469106" cy="47029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604794" y="438588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94" y="4385886"/>
                <a:ext cx="469106" cy="47029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073900" y="4385885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00" y="4385885"/>
                <a:ext cx="469106" cy="47029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073900" y="4856182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00" y="4856182"/>
                <a:ext cx="469106" cy="47029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604794" y="4856182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94" y="4856182"/>
                <a:ext cx="469106" cy="47029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/>
          <p:cNvCxnSpPr/>
          <p:nvPr/>
        </p:nvCxnSpPr>
        <p:spPr>
          <a:xfrm>
            <a:off x="7543006" y="4385885"/>
            <a:ext cx="1829594" cy="55631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543006" y="5326479"/>
            <a:ext cx="1829594" cy="8602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372600" y="4942203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4942203"/>
                <a:ext cx="469106" cy="470297"/>
              </a:xfrm>
              <a:prstGeom prst="rect">
                <a:avLst/>
              </a:prstGeom>
              <a:blipFill rotWithShape="0">
                <a:blip r:embed="rId17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21">
            <a:hlinkClick r:id="rId1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34" name="AutoShape 21">
            <a:hlinkClick r:id="rId1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35" name="AutoShape 21">
            <a:hlinkClick r:id="rId2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37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848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 (CNN) 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2" indent="-342900">
              <a:lnSpc>
                <a:spcPct val="107000"/>
              </a:lnSpc>
              <a:spcAft>
                <a:spcPts val="800"/>
              </a:spcAft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31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15" y="1783120"/>
            <a:ext cx="7934325" cy="33432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07815" y="5815072"/>
            <a:ext cx="8215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Lamblin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Popovici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Larochelle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Greedy Layer-Wise Training of Deep Networks, in Advances in Neural Information Processing Systems 19 (NIPS‘06), pages 153-160, MIT Press 2007.</a:t>
            </a:r>
          </a:p>
        </p:txBody>
      </p:sp>
      <p:sp>
        <p:nvSpPr>
          <p:cNvPr id="14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5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019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of CNN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Subsampling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pooling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32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604794" y="2040248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94" y="2040248"/>
                <a:ext cx="469106" cy="4702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073900" y="2040247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00" y="2040247"/>
                <a:ext cx="469106" cy="47029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073900" y="2510544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00" y="2510544"/>
                <a:ext cx="469106" cy="47029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604794" y="2510544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94" y="2510544"/>
                <a:ext cx="469106" cy="4702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7543006" y="2040247"/>
            <a:ext cx="1829594" cy="556318"/>
          </a:xfrm>
          <a:prstGeom prst="line">
            <a:avLst/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543006" y="2980841"/>
            <a:ext cx="1829594" cy="51197"/>
          </a:xfrm>
          <a:prstGeom prst="line">
            <a:avLst/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372600" y="2596565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2596565"/>
                <a:ext cx="469106" cy="47029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604794" y="438588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94" y="4385886"/>
                <a:ext cx="469106" cy="47029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073900" y="4385885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00" y="4385885"/>
                <a:ext cx="469106" cy="47029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073900" y="4856182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00" y="4856182"/>
                <a:ext cx="469106" cy="47029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604794" y="4856182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94" y="4856182"/>
                <a:ext cx="469106" cy="47029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/>
          <p:cNvCxnSpPr/>
          <p:nvPr/>
        </p:nvCxnSpPr>
        <p:spPr>
          <a:xfrm>
            <a:off x="7543006" y="4385885"/>
            <a:ext cx="1829594" cy="556318"/>
          </a:xfrm>
          <a:prstGeom prst="line">
            <a:avLst/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543006" y="5326479"/>
            <a:ext cx="1829594" cy="86021"/>
          </a:xfrm>
          <a:prstGeom prst="line">
            <a:avLst/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372600" y="4942203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4942203"/>
                <a:ext cx="469106" cy="47029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019744" y="2190684"/>
                <a:ext cx="2727413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  <m:sup/>
                              </m:sSub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44" y="2190684"/>
                <a:ext cx="2727413" cy="71019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067826" y="4621033"/>
                <a:ext cx="2919902" cy="634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826" y="4621033"/>
                <a:ext cx="2919902" cy="63478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21">
            <a:hlinkClick r:id="rId1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35" name="AutoShape 21">
            <a:hlinkClick r:id="rId1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37" name="AutoShape 21">
            <a:hlinkClick r:id="rId2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39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6574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Backward pass of CNN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33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464022" y="1934848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22" y="1934848"/>
                <a:ext cx="469106" cy="470297"/>
              </a:xfrm>
              <a:prstGeom prst="rect">
                <a:avLst/>
              </a:prstGeom>
              <a:blipFill rotWithShape="0">
                <a:blip r:embed="rId6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933128" y="1934847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128" y="1934847"/>
                <a:ext cx="469106" cy="470297"/>
              </a:xfrm>
              <a:prstGeom prst="rect">
                <a:avLst/>
              </a:prstGeom>
              <a:blipFill rotWithShape="0">
                <a:blip r:embed="rId7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464022" y="2405144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22" y="2405144"/>
                <a:ext cx="469106" cy="470297"/>
              </a:xfrm>
              <a:prstGeom prst="rect">
                <a:avLst/>
              </a:prstGeom>
              <a:blipFill rotWithShape="0">
                <a:blip r:embed="rId8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932312" y="2403129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2" y="2403129"/>
                <a:ext cx="469106" cy="470297"/>
              </a:xfrm>
              <a:prstGeom prst="rect">
                <a:avLst/>
              </a:prstGeom>
              <a:blipFill rotWithShape="0">
                <a:blip r:embed="rId9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530505" y="3041832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3041832"/>
                <a:ext cx="469106" cy="470297"/>
              </a:xfrm>
              <a:prstGeom prst="rect">
                <a:avLst/>
              </a:prstGeom>
              <a:blipFill rotWithShape="0">
                <a:blip r:embed="rId10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999611" y="3041831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11" y="3041831"/>
                <a:ext cx="469106" cy="470297"/>
              </a:xfrm>
              <a:prstGeom prst="rect">
                <a:avLst/>
              </a:prstGeom>
              <a:blipFill rotWithShape="0">
                <a:blip r:embed="rId11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530505" y="3512128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3512128"/>
                <a:ext cx="469106" cy="470297"/>
              </a:xfrm>
              <a:prstGeom prst="rect">
                <a:avLst/>
              </a:prstGeom>
              <a:blipFill rotWithShape="0">
                <a:blip r:embed="rId12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998795" y="3510113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795" y="3510113"/>
                <a:ext cx="469106" cy="470297"/>
              </a:xfrm>
              <a:prstGeom prst="rect">
                <a:avLst/>
              </a:prstGeom>
              <a:blipFill rotWithShape="0">
                <a:blip r:embed="rId13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04245" y="286884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2868846"/>
                <a:ext cx="469106" cy="470297"/>
              </a:xfrm>
              <a:prstGeom prst="rect">
                <a:avLst/>
              </a:prstGeom>
              <a:blipFill rotWithShape="0">
                <a:blip r:embed="rId14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173351" y="2868845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51" y="2868845"/>
                <a:ext cx="469106" cy="470297"/>
              </a:xfrm>
              <a:prstGeom prst="rect">
                <a:avLst/>
              </a:prstGeom>
              <a:blipFill rotWithShape="0">
                <a:blip r:embed="rId15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04245" y="3339142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3339142"/>
                <a:ext cx="469106" cy="470297"/>
              </a:xfrm>
              <a:prstGeom prst="rect">
                <a:avLst/>
              </a:prstGeom>
              <a:blipFill rotWithShape="0">
                <a:blip r:embed="rId16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172534" y="3337127"/>
                <a:ext cx="480929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34" y="3337127"/>
                <a:ext cx="480929" cy="470297"/>
              </a:xfrm>
              <a:prstGeom prst="rect">
                <a:avLst/>
              </a:prstGeom>
              <a:blipFill rotWithShape="0">
                <a:blip r:embed="rId17"/>
                <a:stretch>
                  <a:fillRect l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653464" y="2866831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2866831"/>
                <a:ext cx="469106" cy="470297"/>
              </a:xfrm>
              <a:prstGeom prst="rect">
                <a:avLst/>
              </a:prstGeom>
              <a:blipFill rotWithShape="0">
                <a:blip r:embed="rId18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4245" y="3807423"/>
                <a:ext cx="469106" cy="4812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3807423"/>
                <a:ext cx="469106" cy="481242"/>
              </a:xfrm>
              <a:prstGeom prst="rect">
                <a:avLst/>
              </a:prstGeom>
              <a:blipFill rotWithShape="0">
                <a:blip r:embed="rId19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1172535" y="3818287"/>
                <a:ext cx="480928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35" y="3818287"/>
                <a:ext cx="480928" cy="470297"/>
              </a:xfrm>
              <a:prstGeom prst="rect">
                <a:avLst/>
              </a:prstGeom>
              <a:blipFill rotWithShape="0">
                <a:blip r:embed="rId20"/>
                <a:stretch>
                  <a:fillRect l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653464" y="3818287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3818287"/>
                <a:ext cx="469106" cy="470297"/>
              </a:xfrm>
              <a:prstGeom prst="rect">
                <a:avLst/>
              </a:prstGeom>
              <a:blipFill rotWithShape="0">
                <a:blip r:embed="rId21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2761635" y="3078959"/>
            <a:ext cx="2141908" cy="43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rot="10800000">
            <a:off x="2718217" y="3679763"/>
            <a:ext cx="2141908" cy="43317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653464" y="333712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3337126"/>
                <a:ext cx="469106" cy="470297"/>
              </a:xfrm>
              <a:prstGeom prst="rect">
                <a:avLst/>
              </a:prstGeom>
              <a:blipFill rotWithShape="0">
                <a:blip r:embed="rId22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右箭头 43"/>
          <p:cNvSpPr/>
          <p:nvPr/>
        </p:nvSpPr>
        <p:spPr>
          <a:xfrm>
            <a:off x="8645842" y="5164071"/>
            <a:ext cx="1132236" cy="43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 rot="10800000">
            <a:off x="8610600" y="5756451"/>
            <a:ext cx="1122774" cy="43317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9999574" y="5216101"/>
            <a:ext cx="108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005051" y="5820289"/>
            <a:ext cx="116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299398" y="4433850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98" y="4433850"/>
                <a:ext cx="6344044" cy="413831"/>
              </a:xfrm>
              <a:prstGeom prst="rect">
                <a:avLst/>
              </a:prstGeom>
              <a:blipFill rotWithShape="0">
                <a:blip r:embed="rId2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288605" y="4962641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05" y="4962641"/>
                <a:ext cx="6344044" cy="413831"/>
              </a:xfrm>
              <a:prstGeom prst="rect">
                <a:avLst/>
              </a:prstGeom>
              <a:blipFill rotWithShape="0">
                <a:blip r:embed="rId2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300512" y="5519666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12" y="5519666"/>
                <a:ext cx="6344044" cy="413831"/>
              </a:xfrm>
              <a:prstGeom prst="rect">
                <a:avLst/>
              </a:prstGeom>
              <a:blipFill rotWithShape="0">
                <a:blip r:embed="rId2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287633" y="5980563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633" y="5980563"/>
                <a:ext cx="6344044" cy="413831"/>
              </a:xfrm>
              <a:prstGeom prst="rect">
                <a:avLst/>
              </a:prstGeom>
              <a:blipFill rotWithShape="0">
                <a:blip r:embed="rId2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/>
          <p:cNvSpPr txBox="1"/>
          <p:nvPr/>
        </p:nvSpPr>
        <p:spPr>
          <a:xfrm>
            <a:off x="704245" y="2224541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21506" y="2224541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l+1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3286941" y="1568959"/>
                <a:ext cx="1587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Kernel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41" y="1568959"/>
                <a:ext cx="1587476" cy="369332"/>
              </a:xfrm>
              <a:prstGeom prst="rect">
                <a:avLst/>
              </a:prstGeom>
              <a:blipFill rotWithShape="0">
                <a:blip r:embed="rId2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467082" y="705485"/>
                <a:ext cx="2166939" cy="379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dirty="0"/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82" y="705485"/>
                <a:ext cx="2166939" cy="379719"/>
              </a:xfrm>
              <a:prstGeom prst="rect">
                <a:avLst/>
              </a:prstGeom>
              <a:blipFill rotWithShape="0">
                <a:blip r:embed="rId2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467082" y="1236406"/>
                <a:ext cx="3561808" cy="380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dirty="0"/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dirty="0"/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82" y="1236406"/>
                <a:ext cx="3561808" cy="380297"/>
              </a:xfrm>
              <a:prstGeom prst="rect">
                <a:avLst/>
              </a:prstGeom>
              <a:blipFill rotWithShape="0">
                <a:blip r:embed="rId2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8457487" y="1949034"/>
                <a:ext cx="622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487" y="1949034"/>
                <a:ext cx="622286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7467082" y="2999426"/>
                <a:ext cx="2544223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𝑟𝑜𝑡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180(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82" y="2999426"/>
                <a:ext cx="2544223" cy="404791"/>
              </a:xfrm>
              <a:prstGeom prst="rect">
                <a:avLst/>
              </a:prstGeom>
              <a:blipFill rotWithShape="0">
                <a:blip r:embed="rId3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/>
        </p:nvSpPr>
        <p:spPr>
          <a:xfrm>
            <a:off x="198295" y="5108864"/>
            <a:ext cx="108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5053659" y="3041831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659" y="3041831"/>
                <a:ext cx="469106" cy="47029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5053659" y="3512127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659" y="3512127"/>
                <a:ext cx="469106" cy="470297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6469984" y="3041831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984" y="3041831"/>
                <a:ext cx="469106" cy="470297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6469984" y="3512127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984" y="3512127"/>
                <a:ext cx="469106" cy="470297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5530505" y="2567858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2567858"/>
                <a:ext cx="469106" cy="470297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5999611" y="2567857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11" y="2567857"/>
                <a:ext cx="469106" cy="470297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5053659" y="2567857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659" y="2567857"/>
                <a:ext cx="469106" cy="470297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6469984" y="2567857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984" y="2567857"/>
                <a:ext cx="469106" cy="470297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5530505" y="3984790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3984790"/>
                <a:ext cx="469106" cy="470297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5999611" y="3984789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11" y="3984789"/>
                <a:ext cx="469106" cy="470297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5053659" y="3984789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659" y="3984789"/>
                <a:ext cx="469106" cy="470297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6469984" y="3984789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984" y="3984789"/>
                <a:ext cx="469106" cy="470297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>
          <a:xfrm>
            <a:off x="2291721" y="4455086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3581400" y="4470759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2306316" y="4969690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AutoShape 21">
            <a:hlinkClick r:id="rId4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80" name="AutoShape 21">
            <a:hlinkClick r:id="rId4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81" name="AutoShape 21">
            <a:hlinkClick r:id="rId4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83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24489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63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2" grpId="0" animBg="1"/>
      <p:bldP spid="78" grpId="0" animBg="1"/>
      <p:bldP spid="7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Backward pass of CNN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34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464022" y="1934848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22" y="1934848"/>
                <a:ext cx="469106" cy="470297"/>
              </a:xfrm>
              <a:prstGeom prst="rect">
                <a:avLst/>
              </a:prstGeom>
              <a:blipFill rotWithShape="0">
                <a:blip r:embed="rId6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933128" y="1934847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128" y="1934847"/>
                <a:ext cx="469106" cy="470297"/>
              </a:xfrm>
              <a:prstGeom prst="rect">
                <a:avLst/>
              </a:prstGeom>
              <a:blipFill rotWithShape="0">
                <a:blip r:embed="rId7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464022" y="2405144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22" y="2405144"/>
                <a:ext cx="469106" cy="470297"/>
              </a:xfrm>
              <a:prstGeom prst="rect">
                <a:avLst/>
              </a:prstGeom>
              <a:blipFill rotWithShape="0">
                <a:blip r:embed="rId8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932312" y="2403129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2" y="2403129"/>
                <a:ext cx="469106" cy="470297"/>
              </a:xfrm>
              <a:prstGeom prst="rect">
                <a:avLst/>
              </a:prstGeom>
              <a:blipFill rotWithShape="0">
                <a:blip r:embed="rId9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530505" y="3041832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3041832"/>
                <a:ext cx="469106" cy="470297"/>
              </a:xfrm>
              <a:prstGeom prst="rect">
                <a:avLst/>
              </a:prstGeom>
              <a:blipFill rotWithShape="0">
                <a:blip r:embed="rId10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999611" y="3041831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11" y="3041831"/>
                <a:ext cx="469106" cy="470297"/>
              </a:xfrm>
              <a:prstGeom prst="rect">
                <a:avLst/>
              </a:prstGeom>
              <a:blipFill rotWithShape="0">
                <a:blip r:embed="rId11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530505" y="3512128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3512128"/>
                <a:ext cx="469106" cy="470297"/>
              </a:xfrm>
              <a:prstGeom prst="rect">
                <a:avLst/>
              </a:prstGeom>
              <a:blipFill rotWithShape="0">
                <a:blip r:embed="rId12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998795" y="3510113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795" y="3510113"/>
                <a:ext cx="469106" cy="470297"/>
              </a:xfrm>
              <a:prstGeom prst="rect">
                <a:avLst/>
              </a:prstGeom>
              <a:blipFill rotWithShape="0">
                <a:blip r:embed="rId13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04245" y="286884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2868846"/>
                <a:ext cx="469106" cy="470297"/>
              </a:xfrm>
              <a:prstGeom prst="rect">
                <a:avLst/>
              </a:prstGeom>
              <a:blipFill rotWithShape="0">
                <a:blip r:embed="rId14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173351" y="2868845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51" y="2868845"/>
                <a:ext cx="469106" cy="470297"/>
              </a:xfrm>
              <a:prstGeom prst="rect">
                <a:avLst/>
              </a:prstGeom>
              <a:blipFill rotWithShape="0">
                <a:blip r:embed="rId15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04245" y="3339142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3339142"/>
                <a:ext cx="469106" cy="470297"/>
              </a:xfrm>
              <a:prstGeom prst="rect">
                <a:avLst/>
              </a:prstGeom>
              <a:blipFill rotWithShape="0">
                <a:blip r:embed="rId16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172534" y="3337127"/>
                <a:ext cx="480929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34" y="3337127"/>
                <a:ext cx="480929" cy="470297"/>
              </a:xfrm>
              <a:prstGeom prst="rect">
                <a:avLst/>
              </a:prstGeom>
              <a:blipFill rotWithShape="0">
                <a:blip r:embed="rId17"/>
                <a:stretch>
                  <a:fillRect l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653464" y="2866831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2866831"/>
                <a:ext cx="469106" cy="470297"/>
              </a:xfrm>
              <a:prstGeom prst="rect">
                <a:avLst/>
              </a:prstGeom>
              <a:blipFill rotWithShape="0">
                <a:blip r:embed="rId18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4245" y="3807423"/>
                <a:ext cx="469106" cy="4812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3807423"/>
                <a:ext cx="469106" cy="481242"/>
              </a:xfrm>
              <a:prstGeom prst="rect">
                <a:avLst/>
              </a:prstGeom>
              <a:blipFill rotWithShape="0">
                <a:blip r:embed="rId19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1172535" y="3818287"/>
                <a:ext cx="480928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35" y="3818287"/>
                <a:ext cx="480928" cy="470297"/>
              </a:xfrm>
              <a:prstGeom prst="rect">
                <a:avLst/>
              </a:prstGeom>
              <a:blipFill rotWithShape="0">
                <a:blip r:embed="rId20"/>
                <a:stretch>
                  <a:fillRect l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653464" y="3818287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3818287"/>
                <a:ext cx="469106" cy="470297"/>
              </a:xfrm>
              <a:prstGeom prst="rect">
                <a:avLst/>
              </a:prstGeom>
              <a:blipFill rotWithShape="0">
                <a:blip r:embed="rId21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2761635" y="3078959"/>
            <a:ext cx="2141908" cy="43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rot="10800000">
            <a:off x="2718217" y="3679763"/>
            <a:ext cx="2141908" cy="43317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653464" y="333712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3337126"/>
                <a:ext cx="469106" cy="470297"/>
              </a:xfrm>
              <a:prstGeom prst="rect">
                <a:avLst/>
              </a:prstGeom>
              <a:blipFill rotWithShape="0">
                <a:blip r:embed="rId22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右箭头 43"/>
          <p:cNvSpPr/>
          <p:nvPr/>
        </p:nvSpPr>
        <p:spPr>
          <a:xfrm>
            <a:off x="8645842" y="5164071"/>
            <a:ext cx="1132236" cy="43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 rot="10800000">
            <a:off x="8610600" y="5756451"/>
            <a:ext cx="1122774" cy="43317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9999574" y="5216101"/>
            <a:ext cx="108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005051" y="5820289"/>
            <a:ext cx="116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299398" y="4474191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98" y="4474191"/>
                <a:ext cx="6344044" cy="413831"/>
              </a:xfrm>
              <a:prstGeom prst="rect">
                <a:avLst/>
              </a:prstGeom>
              <a:blipFill rotWithShape="0">
                <a:blip r:embed="rId2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288605" y="5002982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05" y="5002982"/>
                <a:ext cx="6344044" cy="413831"/>
              </a:xfrm>
              <a:prstGeom prst="rect">
                <a:avLst/>
              </a:prstGeom>
              <a:blipFill rotWithShape="0"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300512" y="5519666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12" y="5519666"/>
                <a:ext cx="6344044" cy="413831"/>
              </a:xfrm>
              <a:prstGeom prst="rect">
                <a:avLst/>
              </a:prstGeom>
              <a:blipFill rotWithShape="0">
                <a:blip r:embed="rId2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287633" y="5980563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633" y="5980563"/>
                <a:ext cx="6344044" cy="413831"/>
              </a:xfrm>
              <a:prstGeom prst="rect">
                <a:avLst/>
              </a:prstGeom>
              <a:blipFill rotWithShape="0">
                <a:blip r:embed="rId2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/>
          <p:cNvSpPr txBox="1"/>
          <p:nvPr/>
        </p:nvSpPr>
        <p:spPr>
          <a:xfrm>
            <a:off x="704245" y="2224541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21506" y="2224541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l+1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3286941" y="1568959"/>
                <a:ext cx="1587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Kernel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41" y="1568959"/>
                <a:ext cx="1587476" cy="369332"/>
              </a:xfrm>
              <a:prstGeom prst="rect">
                <a:avLst/>
              </a:prstGeom>
              <a:blipFill rotWithShape="0">
                <a:blip r:embed="rId2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9856115" y="3250338"/>
                <a:ext cx="622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15" y="3250338"/>
                <a:ext cx="622286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/>
        </p:nvSpPr>
        <p:spPr>
          <a:xfrm>
            <a:off x="198295" y="5108864"/>
            <a:ext cx="108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989263" y="4453829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6003858" y="5491515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6003858" y="4981880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7283921" y="2294511"/>
                <a:ext cx="4898905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921" y="2294511"/>
                <a:ext cx="4898905" cy="664349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圆角矩形 81"/>
          <p:cNvSpPr/>
          <p:nvPr/>
        </p:nvSpPr>
        <p:spPr>
          <a:xfrm>
            <a:off x="5989263" y="5991468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8445375" y="598634"/>
                <a:ext cx="3289170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375" y="598634"/>
                <a:ext cx="3289170" cy="71865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8785197" y="1551729"/>
                <a:ext cx="2056973" cy="683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97" y="1551729"/>
                <a:ext cx="2056973" cy="683777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7192619" y="1116493"/>
            <a:ext cx="108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AutoShape 21">
            <a:hlinkClick r:id="rId3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67" name="AutoShape 21">
            <a:hlinkClick r:id="rId3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68" name="AutoShape 21">
            <a:hlinkClick r:id="rId3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70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9090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8" grpId="0" animBg="1"/>
      <p:bldP spid="79" grpId="0" animBg="1"/>
      <p:bldP spid="82" grpId="0" animBg="1"/>
      <p:bldP spid="50" grpId="0"/>
      <p:bldP spid="63" grpId="0"/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Backward pass of CNN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35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464022" y="1934848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22" y="1934848"/>
                <a:ext cx="469106" cy="470297"/>
              </a:xfrm>
              <a:prstGeom prst="rect">
                <a:avLst/>
              </a:prstGeom>
              <a:blipFill rotWithShape="0">
                <a:blip r:embed="rId6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933128" y="1934847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128" y="1934847"/>
                <a:ext cx="469106" cy="470297"/>
              </a:xfrm>
              <a:prstGeom prst="rect">
                <a:avLst/>
              </a:prstGeom>
              <a:blipFill rotWithShape="0">
                <a:blip r:embed="rId7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464022" y="2405144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22" y="2405144"/>
                <a:ext cx="469106" cy="470297"/>
              </a:xfrm>
              <a:prstGeom prst="rect">
                <a:avLst/>
              </a:prstGeom>
              <a:blipFill rotWithShape="0">
                <a:blip r:embed="rId8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932312" y="2403129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2" y="2403129"/>
                <a:ext cx="469106" cy="470297"/>
              </a:xfrm>
              <a:prstGeom prst="rect">
                <a:avLst/>
              </a:prstGeom>
              <a:blipFill rotWithShape="0">
                <a:blip r:embed="rId9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530505" y="3041832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3041832"/>
                <a:ext cx="469106" cy="470297"/>
              </a:xfrm>
              <a:prstGeom prst="rect">
                <a:avLst/>
              </a:prstGeom>
              <a:blipFill rotWithShape="0">
                <a:blip r:embed="rId10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999611" y="3041831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11" y="3041831"/>
                <a:ext cx="469106" cy="470297"/>
              </a:xfrm>
              <a:prstGeom prst="rect">
                <a:avLst/>
              </a:prstGeom>
              <a:blipFill rotWithShape="0">
                <a:blip r:embed="rId11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530505" y="3512128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3512128"/>
                <a:ext cx="469106" cy="470297"/>
              </a:xfrm>
              <a:prstGeom prst="rect">
                <a:avLst/>
              </a:prstGeom>
              <a:blipFill rotWithShape="0">
                <a:blip r:embed="rId12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998795" y="3510113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795" y="3510113"/>
                <a:ext cx="469106" cy="470297"/>
              </a:xfrm>
              <a:prstGeom prst="rect">
                <a:avLst/>
              </a:prstGeom>
              <a:blipFill rotWithShape="0">
                <a:blip r:embed="rId13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04245" y="286884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2868846"/>
                <a:ext cx="469106" cy="470297"/>
              </a:xfrm>
              <a:prstGeom prst="rect">
                <a:avLst/>
              </a:prstGeom>
              <a:blipFill rotWithShape="0">
                <a:blip r:embed="rId14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173351" y="2868845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51" y="2868845"/>
                <a:ext cx="469106" cy="470297"/>
              </a:xfrm>
              <a:prstGeom prst="rect">
                <a:avLst/>
              </a:prstGeom>
              <a:blipFill rotWithShape="0">
                <a:blip r:embed="rId15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04245" y="3339142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3339142"/>
                <a:ext cx="469106" cy="470297"/>
              </a:xfrm>
              <a:prstGeom prst="rect">
                <a:avLst/>
              </a:prstGeom>
              <a:blipFill rotWithShape="0">
                <a:blip r:embed="rId16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172534" y="3337127"/>
                <a:ext cx="480929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34" y="3337127"/>
                <a:ext cx="480929" cy="470297"/>
              </a:xfrm>
              <a:prstGeom prst="rect">
                <a:avLst/>
              </a:prstGeom>
              <a:blipFill rotWithShape="0">
                <a:blip r:embed="rId17"/>
                <a:stretch>
                  <a:fillRect l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653464" y="2866831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2866831"/>
                <a:ext cx="469106" cy="470297"/>
              </a:xfrm>
              <a:prstGeom prst="rect">
                <a:avLst/>
              </a:prstGeom>
              <a:blipFill rotWithShape="0">
                <a:blip r:embed="rId18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4245" y="3807423"/>
                <a:ext cx="469106" cy="4812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3807423"/>
                <a:ext cx="469106" cy="481242"/>
              </a:xfrm>
              <a:prstGeom prst="rect">
                <a:avLst/>
              </a:prstGeom>
              <a:blipFill rotWithShape="0">
                <a:blip r:embed="rId19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1172535" y="3818287"/>
                <a:ext cx="480928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35" y="3818287"/>
                <a:ext cx="480928" cy="470297"/>
              </a:xfrm>
              <a:prstGeom prst="rect">
                <a:avLst/>
              </a:prstGeom>
              <a:blipFill rotWithShape="0">
                <a:blip r:embed="rId20"/>
                <a:stretch>
                  <a:fillRect l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653464" y="3818287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3818287"/>
                <a:ext cx="469106" cy="470297"/>
              </a:xfrm>
              <a:prstGeom prst="rect">
                <a:avLst/>
              </a:prstGeom>
              <a:blipFill rotWithShape="0">
                <a:blip r:embed="rId21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2761635" y="3078959"/>
            <a:ext cx="2141908" cy="43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rot="10800000">
            <a:off x="2718217" y="3679763"/>
            <a:ext cx="2141908" cy="43317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653464" y="333712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3337126"/>
                <a:ext cx="469106" cy="470297"/>
              </a:xfrm>
              <a:prstGeom prst="rect">
                <a:avLst/>
              </a:prstGeom>
              <a:blipFill rotWithShape="0">
                <a:blip r:embed="rId22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右箭头 43"/>
          <p:cNvSpPr/>
          <p:nvPr/>
        </p:nvSpPr>
        <p:spPr>
          <a:xfrm>
            <a:off x="8645842" y="5164071"/>
            <a:ext cx="1132236" cy="43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 rot="10800000">
            <a:off x="8610600" y="5756451"/>
            <a:ext cx="1122774" cy="43317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9999574" y="5216101"/>
            <a:ext cx="108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005051" y="5820289"/>
            <a:ext cx="116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299398" y="4474191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98" y="4474191"/>
                <a:ext cx="6344044" cy="413831"/>
              </a:xfrm>
              <a:prstGeom prst="rect">
                <a:avLst/>
              </a:prstGeom>
              <a:blipFill rotWithShape="0">
                <a:blip r:embed="rId2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288605" y="5002982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05" y="5002982"/>
                <a:ext cx="6344044" cy="413831"/>
              </a:xfrm>
              <a:prstGeom prst="rect">
                <a:avLst/>
              </a:prstGeom>
              <a:blipFill rotWithShape="0"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300512" y="5519666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12" y="5519666"/>
                <a:ext cx="6344044" cy="413831"/>
              </a:xfrm>
              <a:prstGeom prst="rect">
                <a:avLst/>
              </a:prstGeom>
              <a:blipFill rotWithShape="0">
                <a:blip r:embed="rId2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287633" y="5980563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633" y="5980563"/>
                <a:ext cx="6344044" cy="413831"/>
              </a:xfrm>
              <a:prstGeom prst="rect">
                <a:avLst/>
              </a:prstGeom>
              <a:blipFill rotWithShape="0">
                <a:blip r:embed="rId2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/>
          <p:cNvSpPr txBox="1"/>
          <p:nvPr/>
        </p:nvSpPr>
        <p:spPr>
          <a:xfrm>
            <a:off x="704245" y="2224541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21506" y="2224541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l+1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3286941" y="1568959"/>
                <a:ext cx="1587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Kernel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41" y="1568959"/>
                <a:ext cx="1587476" cy="369332"/>
              </a:xfrm>
              <a:prstGeom prst="rect">
                <a:avLst/>
              </a:prstGeom>
              <a:blipFill rotWithShape="0">
                <a:blip r:embed="rId2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9813683" y="4020028"/>
                <a:ext cx="622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683" y="4020028"/>
                <a:ext cx="622286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/>
        </p:nvSpPr>
        <p:spPr>
          <a:xfrm>
            <a:off x="198295" y="5108864"/>
            <a:ext cx="108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794337" y="4399019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4808932" y="5436705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4808932" y="4927070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8445375" y="598634"/>
                <a:ext cx="3289170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375" y="598634"/>
                <a:ext cx="3289170" cy="718658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8785197" y="1551729"/>
                <a:ext cx="2056973" cy="683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97" y="1551729"/>
                <a:ext cx="2056973" cy="683777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7283921" y="2294511"/>
                <a:ext cx="4898905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921" y="2294511"/>
                <a:ext cx="4898905" cy="664349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圆角矩形 81"/>
          <p:cNvSpPr/>
          <p:nvPr/>
        </p:nvSpPr>
        <p:spPr>
          <a:xfrm>
            <a:off x="4794337" y="5936658"/>
            <a:ext cx="1011867" cy="507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254203" y="3060969"/>
                <a:ext cx="4898905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203" y="3060969"/>
                <a:ext cx="4898905" cy="664349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8153400" y="4499721"/>
                <a:ext cx="2614498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180(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4499721"/>
                <a:ext cx="2614498" cy="61908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7192619" y="1116493"/>
            <a:ext cx="108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AutoShape 21">
            <a:hlinkClick r:id="rId3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68" name="AutoShape 21">
            <a:hlinkClick r:id="rId3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69" name="AutoShape 21">
            <a:hlinkClick r:id="rId3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7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0082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" grpId="0" animBg="1"/>
      <p:bldP spid="78" grpId="0" animBg="1"/>
      <p:bldP spid="79" grpId="0" animBg="1"/>
      <p:bldP spid="82" grpId="0" animBg="1"/>
      <p:bldP spid="50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Backward pass of CNN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Artificial Brain Research Lab.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36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464022" y="1934848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22" y="1934848"/>
                <a:ext cx="469106" cy="470297"/>
              </a:xfrm>
              <a:prstGeom prst="rect">
                <a:avLst/>
              </a:prstGeom>
              <a:blipFill rotWithShape="0">
                <a:blip r:embed="rId6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933128" y="1934847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128" y="1934847"/>
                <a:ext cx="469106" cy="470297"/>
              </a:xfrm>
              <a:prstGeom prst="rect">
                <a:avLst/>
              </a:prstGeom>
              <a:blipFill rotWithShape="0">
                <a:blip r:embed="rId7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464022" y="2405144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22" y="2405144"/>
                <a:ext cx="469106" cy="470297"/>
              </a:xfrm>
              <a:prstGeom prst="rect">
                <a:avLst/>
              </a:prstGeom>
              <a:blipFill rotWithShape="0">
                <a:blip r:embed="rId8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932312" y="2403129"/>
                <a:ext cx="469106" cy="470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2" y="2403129"/>
                <a:ext cx="469106" cy="470297"/>
              </a:xfrm>
              <a:prstGeom prst="rect">
                <a:avLst/>
              </a:prstGeom>
              <a:blipFill rotWithShape="0">
                <a:blip r:embed="rId9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530505" y="3041832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3041832"/>
                <a:ext cx="469106" cy="470297"/>
              </a:xfrm>
              <a:prstGeom prst="rect">
                <a:avLst/>
              </a:prstGeom>
              <a:blipFill rotWithShape="0">
                <a:blip r:embed="rId10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999611" y="3041831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11" y="3041831"/>
                <a:ext cx="469106" cy="470297"/>
              </a:xfrm>
              <a:prstGeom prst="rect">
                <a:avLst/>
              </a:prstGeom>
              <a:blipFill rotWithShape="0">
                <a:blip r:embed="rId11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530505" y="3512128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05" y="3512128"/>
                <a:ext cx="469106" cy="470297"/>
              </a:xfrm>
              <a:prstGeom prst="rect">
                <a:avLst/>
              </a:prstGeom>
              <a:blipFill rotWithShape="0">
                <a:blip r:embed="rId12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998795" y="3510113"/>
                <a:ext cx="469106" cy="47029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795" y="3510113"/>
                <a:ext cx="469106" cy="470297"/>
              </a:xfrm>
              <a:prstGeom prst="rect">
                <a:avLst/>
              </a:prstGeom>
              <a:blipFill rotWithShape="0">
                <a:blip r:embed="rId13"/>
                <a:stretch>
                  <a:fillRect l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04245" y="286884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2868846"/>
                <a:ext cx="469106" cy="470297"/>
              </a:xfrm>
              <a:prstGeom prst="rect">
                <a:avLst/>
              </a:prstGeom>
              <a:blipFill rotWithShape="0">
                <a:blip r:embed="rId14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173351" y="2868845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51" y="2868845"/>
                <a:ext cx="469106" cy="470297"/>
              </a:xfrm>
              <a:prstGeom prst="rect">
                <a:avLst/>
              </a:prstGeom>
              <a:blipFill rotWithShape="0">
                <a:blip r:embed="rId15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04245" y="3339142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3339142"/>
                <a:ext cx="469106" cy="470297"/>
              </a:xfrm>
              <a:prstGeom prst="rect">
                <a:avLst/>
              </a:prstGeom>
              <a:blipFill rotWithShape="0">
                <a:blip r:embed="rId16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172534" y="3337127"/>
                <a:ext cx="480929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34" y="3337127"/>
                <a:ext cx="480929" cy="470297"/>
              </a:xfrm>
              <a:prstGeom prst="rect">
                <a:avLst/>
              </a:prstGeom>
              <a:blipFill rotWithShape="0">
                <a:blip r:embed="rId17"/>
                <a:stretch>
                  <a:fillRect l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653464" y="2866831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2866831"/>
                <a:ext cx="469106" cy="470297"/>
              </a:xfrm>
              <a:prstGeom prst="rect">
                <a:avLst/>
              </a:prstGeom>
              <a:blipFill rotWithShape="0">
                <a:blip r:embed="rId18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4245" y="3807423"/>
                <a:ext cx="469106" cy="4812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5" y="3807423"/>
                <a:ext cx="469106" cy="481242"/>
              </a:xfrm>
              <a:prstGeom prst="rect">
                <a:avLst/>
              </a:prstGeom>
              <a:blipFill rotWithShape="0">
                <a:blip r:embed="rId19"/>
                <a:stretch>
                  <a:fillRect l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1172535" y="3818287"/>
                <a:ext cx="480928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35" y="3818287"/>
                <a:ext cx="480928" cy="470297"/>
              </a:xfrm>
              <a:prstGeom prst="rect">
                <a:avLst/>
              </a:prstGeom>
              <a:blipFill rotWithShape="0">
                <a:blip r:embed="rId20"/>
                <a:stretch>
                  <a:fillRect l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653464" y="3818287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3818287"/>
                <a:ext cx="469106" cy="470297"/>
              </a:xfrm>
              <a:prstGeom prst="rect">
                <a:avLst/>
              </a:prstGeom>
              <a:blipFill rotWithShape="0">
                <a:blip r:embed="rId21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2761635" y="3078959"/>
            <a:ext cx="2141908" cy="43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rot="10800000">
            <a:off x="2718217" y="3679763"/>
            <a:ext cx="2141908" cy="43317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653464" y="3337126"/>
                <a:ext cx="469106" cy="470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64" y="3337126"/>
                <a:ext cx="469106" cy="470297"/>
              </a:xfrm>
              <a:prstGeom prst="rect">
                <a:avLst/>
              </a:prstGeom>
              <a:blipFill rotWithShape="0">
                <a:blip r:embed="rId22"/>
                <a:stretch>
                  <a:fillRect l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右箭头 43"/>
          <p:cNvSpPr/>
          <p:nvPr/>
        </p:nvSpPr>
        <p:spPr>
          <a:xfrm>
            <a:off x="8645842" y="5164071"/>
            <a:ext cx="1132236" cy="43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 rot="10800000">
            <a:off x="8610600" y="5756451"/>
            <a:ext cx="1122774" cy="43317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9999574" y="5216101"/>
            <a:ext cx="108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005051" y="5820289"/>
            <a:ext cx="116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299398" y="4474191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98" y="4474191"/>
                <a:ext cx="6344044" cy="413831"/>
              </a:xfrm>
              <a:prstGeom prst="rect">
                <a:avLst/>
              </a:prstGeom>
              <a:blipFill rotWithShape="0">
                <a:blip r:embed="rId2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288605" y="5002982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05" y="5002982"/>
                <a:ext cx="6344044" cy="413831"/>
              </a:xfrm>
              <a:prstGeom prst="rect">
                <a:avLst/>
              </a:prstGeom>
              <a:blipFill rotWithShape="0"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300512" y="5519666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12" y="5519666"/>
                <a:ext cx="6344044" cy="413831"/>
              </a:xfrm>
              <a:prstGeom prst="rect">
                <a:avLst/>
              </a:prstGeom>
              <a:blipFill rotWithShape="0">
                <a:blip r:embed="rId2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287633" y="5980563"/>
                <a:ext cx="6344044" cy="4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633" y="5980563"/>
                <a:ext cx="6344044" cy="413831"/>
              </a:xfrm>
              <a:prstGeom prst="rect">
                <a:avLst/>
              </a:prstGeom>
              <a:blipFill rotWithShape="0">
                <a:blip r:embed="rId2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/>
          <p:cNvSpPr txBox="1"/>
          <p:nvPr/>
        </p:nvSpPr>
        <p:spPr>
          <a:xfrm>
            <a:off x="704245" y="2224541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21506" y="2224541"/>
            <a:ext cx="15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l+1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3286941" y="1568959"/>
                <a:ext cx="1587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Kernel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41" y="1568959"/>
                <a:ext cx="1587476" cy="369332"/>
              </a:xfrm>
              <a:prstGeom prst="rect">
                <a:avLst/>
              </a:prstGeom>
              <a:blipFill rotWithShape="0">
                <a:blip r:embed="rId2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/>
        </p:nvSpPr>
        <p:spPr>
          <a:xfrm>
            <a:off x="198295" y="5108864"/>
            <a:ext cx="108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8733108" y="2539362"/>
                <a:ext cx="1661288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108" y="2539362"/>
                <a:ext cx="1661288" cy="619016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7881071" y="1571739"/>
                <a:ext cx="3122458" cy="916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071" y="1571739"/>
                <a:ext cx="3122458" cy="916789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utoShape 21">
            <a:hlinkClick r:id="rId3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50" name="AutoShape 21">
            <a:hlinkClick r:id="rId3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62" name="AutoShape 21">
            <a:hlinkClick r:id="rId3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66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03310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ImageNet Classification with Deep Convolutional Neural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Networks      (Alex net)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37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82876" y="5804534"/>
            <a:ext cx="6809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A.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Krizhevsky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I.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Sutskever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and G. Hinton.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ImageNet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classification with 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deep convolutional neural networks. In </a:t>
            </a:r>
            <a:r>
              <a:rPr lang="en-US" altLang="zh-CN" sz="1200" dirty="0" smtClean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NIPS, 2012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.</a:t>
            </a:r>
            <a:endParaRPr lang="zh-CN" altLang="en-US" sz="1200" dirty="0"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865630"/>
            <a:ext cx="7906853" cy="3724795"/>
          </a:xfrm>
          <a:prstGeom prst="rect">
            <a:avLst/>
          </a:prstGeom>
        </p:spPr>
      </p:pic>
      <p:sp>
        <p:nvSpPr>
          <p:cNvPr id="20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1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2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4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3613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with CNN feature (R-CNN)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proposals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38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6424" y="5702318"/>
            <a:ext cx="8365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J. Uijlings, K. van de Sande, T. Gevers, and A. </a:t>
            </a:r>
            <a:r>
              <a:rPr lang="nl-NL" altLang="zh-CN" sz="1200" dirty="0" smtClean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Smeulders. </a:t>
            </a:r>
            <a:r>
              <a:rPr lang="en-US" altLang="zh-CN" sz="1200" dirty="0" smtClean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Selective 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search for object recognition. IJCV, 2013. </a:t>
            </a:r>
            <a:endParaRPr lang="zh-CN" altLang="en-US" sz="1200" dirty="0"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42" y="2460082"/>
            <a:ext cx="11502198" cy="2834425"/>
          </a:xfrm>
          <a:prstGeom prst="rect">
            <a:avLst/>
          </a:prstGeom>
        </p:spPr>
      </p:pic>
      <p:sp>
        <p:nvSpPr>
          <p:cNvPr id="14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5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20190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with CNN feature (R-CNN)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proposals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Feature extraction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Warped region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supervised pre-training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39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</a:t>
            </a:r>
            <a:r>
              <a:rPr lang="en-US" altLang="zh-CN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3281898"/>
            <a:ext cx="7325747" cy="25435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16299" y="5884959"/>
            <a:ext cx="93436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R.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Girshick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J. Donahue, T. Darrell, and J. Malik. Rich feature hierarchies for accurate object detection and semantic segmentation. In CVPR, 2014.</a:t>
            </a:r>
          </a:p>
        </p:txBody>
      </p:sp>
      <p:sp>
        <p:nvSpPr>
          <p:cNvPr id="14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5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54052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Biological inspiration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4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54" name="Text Box 44"/>
          <p:cNvSpPr txBox="1">
            <a:spLocks noChangeArrowheads="1"/>
          </p:cNvSpPr>
          <p:nvPr/>
        </p:nvSpPr>
        <p:spPr bwMode="auto">
          <a:xfrm>
            <a:off x="2381672" y="5092080"/>
            <a:ext cx="739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ea typeface="宋体" panose="02010600030101010101" pitchFamily="2" charset="-122"/>
              </a:rPr>
              <a:t>The information transmission happens at the synapses. </a:t>
            </a:r>
          </a:p>
        </p:txBody>
      </p:sp>
      <p:sp>
        <p:nvSpPr>
          <p:cNvPr id="55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56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57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58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7" y="1480811"/>
            <a:ext cx="5609803" cy="3340511"/>
          </a:xfrm>
          <a:prstGeom prst="rect">
            <a:avLst/>
          </a:prstGeom>
        </p:spPr>
      </p:pic>
      <p:sp>
        <p:nvSpPr>
          <p:cNvPr id="60" name="Text Box 43"/>
          <p:cNvSpPr txBox="1">
            <a:spLocks noChangeArrowheads="1"/>
          </p:cNvSpPr>
          <p:nvPr/>
        </p:nvSpPr>
        <p:spPr bwMode="auto">
          <a:xfrm>
            <a:off x="2689243" y="137098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dirty="0">
                <a:ea typeface="宋体" panose="02010600030101010101" pitchFamily="2" charset="-122"/>
              </a:rPr>
              <a:t>dendrites</a:t>
            </a:r>
          </a:p>
        </p:txBody>
      </p:sp>
      <p:sp>
        <p:nvSpPr>
          <p:cNvPr id="61" name="Text Box 40"/>
          <p:cNvSpPr txBox="1">
            <a:spLocks noChangeArrowheads="1"/>
          </p:cNvSpPr>
          <p:nvPr/>
        </p:nvSpPr>
        <p:spPr bwMode="auto">
          <a:xfrm>
            <a:off x="6934200" y="1370980"/>
            <a:ext cx="1676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dirty="0">
                <a:ea typeface="宋体" panose="02010600030101010101" pitchFamily="2" charset="-122"/>
              </a:rPr>
              <a:t>synapses</a:t>
            </a:r>
          </a:p>
        </p:txBody>
      </p:sp>
      <p:sp>
        <p:nvSpPr>
          <p:cNvPr id="62" name="Text Box 40"/>
          <p:cNvSpPr txBox="1">
            <a:spLocks noChangeArrowheads="1"/>
          </p:cNvSpPr>
          <p:nvPr/>
        </p:nvSpPr>
        <p:spPr bwMode="auto">
          <a:xfrm>
            <a:off x="5105390" y="4344541"/>
            <a:ext cx="1676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dirty="0" smtClean="0">
                <a:ea typeface="宋体" panose="02010600030101010101" pitchFamily="2" charset="-122"/>
              </a:rPr>
              <a:t>axon</a:t>
            </a:r>
            <a:endParaRPr lang="en-GB" altLang="zh-CN" dirty="0">
              <a:ea typeface="宋体" panose="02010600030101010101" pitchFamily="2" charset="-122"/>
            </a:endParaRPr>
          </a:p>
        </p:txBody>
      </p:sp>
      <p:sp>
        <p:nvSpPr>
          <p:cNvPr id="63" name="Text Box 40"/>
          <p:cNvSpPr txBox="1">
            <a:spLocks noChangeArrowheads="1"/>
          </p:cNvSpPr>
          <p:nvPr/>
        </p:nvSpPr>
        <p:spPr bwMode="auto">
          <a:xfrm>
            <a:off x="2057380" y="4468916"/>
            <a:ext cx="1676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dirty="0" smtClean="0">
                <a:ea typeface="宋体" panose="02010600030101010101" pitchFamily="2" charset="-122"/>
              </a:rPr>
              <a:t>Nucleus</a:t>
            </a:r>
            <a:endParaRPr lang="en-GB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6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with CNN feature (R-CNN)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proposals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search</a:t>
            </a: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Feature extraction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Warped region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Training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Supervised Pre-training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Fine-tuning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Object category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classifiers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Extension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Fast R-CNN</a:t>
            </a: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Faster R-CNN</a:t>
            </a: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40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Deep learning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4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5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p:sp>
        <p:nvSpPr>
          <p:cNvPr id="11" name="矩形 10"/>
          <p:cNvSpPr/>
          <p:nvPr/>
        </p:nvSpPr>
        <p:spPr>
          <a:xfrm>
            <a:off x="1852885" y="5719546"/>
            <a:ext cx="4371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R.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Girshick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en-US" altLang="zh-CN" sz="1200" dirty="0" smtClean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Fast R-CNN. Computer Vision and Pattern recognition</a:t>
            </a:r>
            <a:endParaRPr lang="en-US" altLang="zh-CN" sz="1200" dirty="0"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47528" y="5976559"/>
            <a:ext cx="8635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S.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ReN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 K. He, R. </a:t>
            </a:r>
            <a:r>
              <a:rPr lang="en-US" altLang="zh-CN" sz="1200" dirty="0" err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Girshick</a:t>
            </a:r>
            <a:r>
              <a:rPr lang="en-US" altLang="zh-CN" sz="12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 J. Sun Faster R-CNN: Towards Real-Time Object Detection with Region Proposal Networks Computer Vision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189338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Neural network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Biological inspiration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Logistic Regression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Multiple Layer Perceptron (MLP)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Backpropagation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Algorithm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 learning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is deep neural network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based Convolutional neural network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can we get from deep learning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 </a:t>
            </a:r>
            <a:r>
              <a:rPr lang="en-US" altLang="zh-CN" sz="1600" b="1" dirty="0" err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endParaRPr lang="en-US" altLang="zh-CN" sz="1600" b="1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latinLnBrk="1" hangingPunct="0">
              <a:lnSpc>
                <a:spcPct val="107000"/>
              </a:lnSpc>
              <a:spcAft>
                <a:spcPts val="800"/>
              </a:spcAft>
              <a:tabLst>
                <a:tab pos="114300" algn="l"/>
              </a:tabLst>
            </a:pPr>
            <a:endParaRPr lang="en-US" altLang="zh-CN" sz="14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41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Outline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1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2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5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2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Text generation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42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What can we get from deep?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22684" y="5882959"/>
            <a:ext cx="7949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Graves, “Generating Sequences With Recurrent Neural Networks ”, Neural and Evolutionary Computing, 2013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794" y="2331207"/>
            <a:ext cx="4038600" cy="12668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129" y="3668738"/>
            <a:ext cx="7806531" cy="2116025"/>
          </a:xfrm>
          <a:prstGeom prst="rect">
            <a:avLst/>
          </a:prstGeom>
        </p:spPr>
      </p:pic>
      <p:sp>
        <p:nvSpPr>
          <p:cNvPr id="2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5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6" name="AutoShape 21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8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63" y="1411207"/>
            <a:ext cx="6428245" cy="5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Dimension reduction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43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What can we get from deep?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24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5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6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8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351297"/>
              </p:ext>
            </p:extLst>
          </p:nvPr>
        </p:nvGraphicFramePr>
        <p:xfrm>
          <a:off x="1142850" y="5981342"/>
          <a:ext cx="9689756" cy="215153"/>
        </p:xfrm>
        <a:graphic>
          <a:graphicData uri="http://schemas.openxmlformats.org/drawingml/2006/table">
            <a:tbl>
              <a:tblPr/>
              <a:tblGrid>
                <a:gridCol w="9689756"/>
              </a:tblGrid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G.E. Hinton and R.R.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Salakhutdinov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Reducing the Dimensionality of Data with Neural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Networks,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Science, 28 July 2006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Vol. 313. no. 5786, pp. 504 - 507.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1141" y="1291453"/>
            <a:ext cx="5762882" cy="45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Dimension reduction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44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What can we get from deep?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24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5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6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8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796" y="1216948"/>
            <a:ext cx="5238750" cy="4400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721" y="1955506"/>
            <a:ext cx="3372779" cy="3396531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351297"/>
              </p:ext>
            </p:extLst>
          </p:nvPr>
        </p:nvGraphicFramePr>
        <p:xfrm>
          <a:off x="1142850" y="5981342"/>
          <a:ext cx="9689756" cy="215153"/>
        </p:xfrm>
        <a:graphic>
          <a:graphicData uri="http://schemas.openxmlformats.org/drawingml/2006/table">
            <a:tbl>
              <a:tblPr/>
              <a:tblGrid>
                <a:gridCol w="9689756"/>
              </a:tblGrid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G.E. Hinton and R.R.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Salakhutdinov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Reducing the Dimensionality of Data with Neural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Networks,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Science, 28 July 2006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Vol. 313. no. 5786, pp. 504 - 507.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440341" y="531720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54233" y="534361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learning won most of machine learning challenges!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45</a:t>
            </a:fld>
            <a:endParaRPr lang="en-US" altLang="ko-KR">
              <a:solidFill>
                <a:srgbClr val="898989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556792"/>
            <a:ext cx="4762500" cy="4419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31794" y="2541898"/>
            <a:ext cx="41764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Object recognition (Simonyan et al., 2015) </a:t>
            </a:r>
          </a:p>
          <a:p>
            <a:r>
              <a:rPr lang="fr-FR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Natural machine translation (Bahdanau et al., 2014) 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Speech recognition 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Chorowski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2014) </a:t>
            </a:r>
          </a:p>
          <a:p>
            <a:r>
              <a:rPr lang="fr-FR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Face recognition (Taigman et al., 2014) </a:t>
            </a:r>
          </a:p>
          <a:p>
            <a:r>
              <a:rPr lang="fr-FR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Emotion recognition (Ebrahimi-Kahou et al., 2014) </a:t>
            </a:r>
          </a:p>
          <a:p>
            <a:r>
              <a:rPr lang="fr-FR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Human pose estimation (Jain et al., 2014) 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Deep reinforcement learning(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mnih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2013) </a:t>
            </a:r>
          </a:p>
          <a:p>
            <a:r>
              <a:rPr lang="fr-FR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Image/Video caption (Xu et al., 2015) </a:t>
            </a:r>
          </a:p>
        </p:txBody>
      </p:sp>
      <p:sp>
        <p:nvSpPr>
          <p:cNvPr id="14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5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What can we get from deep?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23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3787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err="1" smtClean="0"/>
              <a:t>AlphaGo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46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96" y="1446910"/>
            <a:ext cx="9078592" cy="3724795"/>
          </a:xfrm>
          <a:prstGeom prst="rect">
            <a:avLst/>
          </a:prstGeom>
        </p:spPr>
      </p:pic>
      <p:sp>
        <p:nvSpPr>
          <p:cNvPr id="7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8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9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0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0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Traditional AI for chess: </a:t>
            </a:r>
            <a:r>
              <a:rPr lang="en-US" altLang="ko-KR" dirty="0" err="1" smtClean="0"/>
              <a:t>Minimax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47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83" y="1787866"/>
            <a:ext cx="6715461" cy="3813719"/>
          </a:xfrm>
          <a:prstGeom prst="rect">
            <a:avLst/>
          </a:prstGeom>
        </p:spPr>
      </p:pic>
      <p:sp>
        <p:nvSpPr>
          <p:cNvPr id="7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8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9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0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Difficulty of Go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48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42" y="1540948"/>
            <a:ext cx="4865737" cy="4815402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3537397" y="1406537"/>
            <a:ext cx="4865737" cy="1287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345979" y="1538208"/>
            <a:ext cx="0" cy="481484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884446" y="3242008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19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/>
                  <a:t>19=361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446" y="3242008"/>
                <a:ext cx="128432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791" t="-10000" r="-331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1" name="AutoShape 21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2" name="AutoShape 21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5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55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Difficulty of Go</a:t>
            </a:r>
          </a:p>
          <a:p>
            <a:pPr lvl="1"/>
            <a:r>
              <a:rPr lang="en-US" altLang="ko-KR" dirty="0" smtClean="0"/>
              <a:t>Possibility</a:t>
            </a:r>
          </a:p>
          <a:p>
            <a:pPr lvl="2"/>
            <a:r>
              <a:rPr lang="en-US" altLang="ko-KR" dirty="0" smtClean="0"/>
              <a:t>Method 1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Method 2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49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304358" y="2184004"/>
                <a:ext cx="2392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×360×359×…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358" y="2184004"/>
                <a:ext cx="239200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825863" y="2184004"/>
                <a:ext cx="1030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863" y="2184004"/>
                <a:ext cx="103098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369892" y="3057342"/>
                <a:ext cx="3112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𝐵𝑙𝑎𝑐𝑘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𝑊h𝑖𝑡𝑒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𝐵𝑙𝑎𝑛𝑘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892" y="3057342"/>
                <a:ext cx="31126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3505200" y="3637182"/>
                <a:ext cx="668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361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3637182"/>
                <a:ext cx="66870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173908" y="3637182"/>
                <a:ext cx="1026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908" y="3637182"/>
                <a:ext cx="102605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28843" y="1681964"/>
                <a:ext cx="21675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𝑃𝑟𝑜𝑐𝑒𝑠𝑠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843" y="1681964"/>
                <a:ext cx="2167516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546660" y="2679057"/>
                <a:ext cx="2130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60" y="2679057"/>
                <a:ext cx="213064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67" y="3496247"/>
            <a:ext cx="4384633" cy="2740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5033809" y="5238515"/>
                <a:ext cx="933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09" y="5238515"/>
                <a:ext cx="93320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34899" y="4206220"/>
                <a:ext cx="4152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𝐸𝑙𝑒𝑚𝑒𝑛𝑡𝑎𝑟𝑦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𝑝𝑎𝑟𝑡𝑖𝑐𝑙𝑒𝑠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𝑢𝑛𝑖𝑣𝑒𝑟𝑠𝑒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99" y="4206220"/>
                <a:ext cx="415203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58" y="4636442"/>
            <a:ext cx="2552700" cy="1600200"/>
          </a:xfrm>
          <a:prstGeom prst="rect">
            <a:avLst/>
          </a:prstGeom>
        </p:spPr>
      </p:pic>
      <p:sp>
        <p:nvSpPr>
          <p:cNvPr id="17" name="AutoShape 21">
            <a:hlinkClick r:id="rId1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1" name="AutoShape 21">
            <a:hlinkClick r:id="rId1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8" name="AutoShape 21">
            <a:hlinkClick r:id="rId1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9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8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19" grpId="0"/>
      <p:bldP spid="22" grpId="0"/>
      <p:bldP spid="23" grpId="0"/>
      <p:bldP spid="2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Biological inspiration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5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20" name="Oval 3"/>
          <p:cNvSpPr>
            <a:spLocks noChangeArrowheads="1"/>
          </p:cNvSpPr>
          <p:nvPr/>
        </p:nvSpPr>
        <p:spPr bwMode="auto">
          <a:xfrm>
            <a:off x="2610272" y="2120280"/>
            <a:ext cx="533400" cy="533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143672" y="2348880"/>
            <a:ext cx="24384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5582072" y="2120280"/>
            <a:ext cx="76200" cy="762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82072" y="2044080"/>
            <a:ext cx="6096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5658272" y="2272680"/>
            <a:ext cx="6096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5658272" y="2577480"/>
            <a:ext cx="6096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6267872" y="2806080"/>
            <a:ext cx="6096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5582072" y="2882280"/>
            <a:ext cx="6096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6191672" y="2806080"/>
            <a:ext cx="762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6267872" y="3263280"/>
            <a:ext cx="6096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6267872" y="3034680"/>
            <a:ext cx="6096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725072" y="2348880"/>
            <a:ext cx="381000" cy="762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" name="Rectangle 21"/>
          <p:cNvSpPr>
            <a:spLocks noChangeArrowheads="1"/>
          </p:cNvSpPr>
          <p:nvPr/>
        </p:nvSpPr>
        <p:spPr bwMode="auto">
          <a:xfrm>
            <a:off x="6877472" y="2729880"/>
            <a:ext cx="76200" cy="2286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6877472" y="2958480"/>
            <a:ext cx="76200" cy="2286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6877472" y="3187080"/>
            <a:ext cx="76200" cy="2286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6191672" y="1967880"/>
            <a:ext cx="76200" cy="2286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6267872" y="2196480"/>
            <a:ext cx="76200" cy="2286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" name="Rectangle 26"/>
          <p:cNvSpPr>
            <a:spLocks noChangeArrowheads="1"/>
          </p:cNvSpPr>
          <p:nvPr/>
        </p:nvSpPr>
        <p:spPr bwMode="auto">
          <a:xfrm>
            <a:off x="6267872" y="2501280"/>
            <a:ext cx="76200" cy="2286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" name="Rectangle 27"/>
          <p:cNvSpPr>
            <a:spLocks noChangeArrowheads="1"/>
          </p:cNvSpPr>
          <p:nvPr/>
        </p:nvSpPr>
        <p:spPr bwMode="auto">
          <a:xfrm>
            <a:off x="6267872" y="2120280"/>
            <a:ext cx="381000" cy="762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9" name="Rectangle 28"/>
          <p:cNvSpPr>
            <a:spLocks noChangeArrowheads="1"/>
          </p:cNvSpPr>
          <p:nvPr/>
        </p:nvSpPr>
        <p:spPr bwMode="auto">
          <a:xfrm>
            <a:off x="6344072" y="2577480"/>
            <a:ext cx="381000" cy="762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0" name="Rectangle 29"/>
          <p:cNvSpPr>
            <a:spLocks noChangeArrowheads="1"/>
          </p:cNvSpPr>
          <p:nvPr/>
        </p:nvSpPr>
        <p:spPr bwMode="auto">
          <a:xfrm>
            <a:off x="6953672" y="3034680"/>
            <a:ext cx="381000" cy="762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6648872" y="2120280"/>
            <a:ext cx="76200" cy="4572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2" name="Rectangle 31"/>
          <p:cNvSpPr>
            <a:spLocks noChangeArrowheads="1"/>
          </p:cNvSpPr>
          <p:nvPr/>
        </p:nvSpPr>
        <p:spPr bwMode="auto">
          <a:xfrm>
            <a:off x="7106072" y="2348880"/>
            <a:ext cx="76200" cy="7620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" name="Oval 32"/>
          <p:cNvSpPr>
            <a:spLocks noChangeArrowheads="1"/>
          </p:cNvSpPr>
          <p:nvPr/>
        </p:nvSpPr>
        <p:spPr bwMode="auto">
          <a:xfrm>
            <a:off x="7334672" y="2806080"/>
            <a:ext cx="533400" cy="533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" name="Rectangle 34"/>
          <p:cNvSpPr>
            <a:spLocks noChangeArrowheads="1"/>
          </p:cNvSpPr>
          <p:nvPr/>
        </p:nvSpPr>
        <p:spPr bwMode="auto">
          <a:xfrm>
            <a:off x="7868072" y="3034680"/>
            <a:ext cx="16002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" name="Rectangle 35"/>
          <p:cNvSpPr>
            <a:spLocks noChangeArrowheads="1"/>
          </p:cNvSpPr>
          <p:nvPr/>
        </p:nvSpPr>
        <p:spPr bwMode="auto">
          <a:xfrm>
            <a:off x="2229272" y="2348880"/>
            <a:ext cx="381000" cy="762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6" name="Line 36"/>
          <p:cNvSpPr>
            <a:spLocks noChangeShapeType="1"/>
          </p:cNvSpPr>
          <p:nvPr/>
        </p:nvSpPr>
        <p:spPr bwMode="auto">
          <a:xfrm flipV="1">
            <a:off x="4439072" y="2653680"/>
            <a:ext cx="1828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" name="Line 37"/>
          <p:cNvSpPr>
            <a:spLocks noChangeShapeType="1"/>
          </p:cNvSpPr>
          <p:nvPr/>
        </p:nvSpPr>
        <p:spPr bwMode="auto">
          <a:xfrm flipV="1">
            <a:off x="4667672" y="2882280"/>
            <a:ext cx="2209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Line 38"/>
          <p:cNvSpPr>
            <a:spLocks noChangeShapeType="1"/>
          </p:cNvSpPr>
          <p:nvPr/>
        </p:nvSpPr>
        <p:spPr bwMode="auto">
          <a:xfrm flipV="1">
            <a:off x="4743872" y="3339480"/>
            <a:ext cx="2057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" name="Line 39"/>
          <p:cNvSpPr>
            <a:spLocks noChangeShapeType="1"/>
          </p:cNvSpPr>
          <p:nvPr/>
        </p:nvSpPr>
        <p:spPr bwMode="auto">
          <a:xfrm flipV="1">
            <a:off x="4439072" y="2120280"/>
            <a:ext cx="1676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" name="Text Box 40"/>
          <p:cNvSpPr txBox="1">
            <a:spLocks noChangeArrowheads="1"/>
          </p:cNvSpPr>
          <p:nvPr/>
        </p:nvSpPr>
        <p:spPr bwMode="auto">
          <a:xfrm>
            <a:off x="3219872" y="372048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>
                <a:ea typeface="宋体" panose="02010600030101010101" pitchFamily="2" charset="-122"/>
              </a:rPr>
              <a:t>synapses</a:t>
            </a:r>
          </a:p>
        </p:txBody>
      </p:sp>
      <p:sp>
        <p:nvSpPr>
          <p:cNvPr id="51" name="Text Box 41"/>
          <p:cNvSpPr txBox="1">
            <a:spLocks noChangeArrowheads="1"/>
          </p:cNvSpPr>
          <p:nvPr/>
        </p:nvSpPr>
        <p:spPr bwMode="auto">
          <a:xfrm>
            <a:off x="3524672" y="1815480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52" name="Text Box 42"/>
          <p:cNvSpPr txBox="1">
            <a:spLocks noChangeArrowheads="1"/>
          </p:cNvSpPr>
          <p:nvPr/>
        </p:nvSpPr>
        <p:spPr bwMode="auto">
          <a:xfrm>
            <a:off x="3524672" y="189168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dirty="0">
                <a:ea typeface="宋体" panose="02010600030101010101" pitchFamily="2" charset="-122"/>
              </a:rPr>
              <a:t>axon</a:t>
            </a:r>
          </a:p>
        </p:txBody>
      </p:sp>
      <p:sp>
        <p:nvSpPr>
          <p:cNvPr id="53" name="Text Box 43"/>
          <p:cNvSpPr txBox="1">
            <a:spLocks noChangeArrowheads="1"/>
          </p:cNvSpPr>
          <p:nvPr/>
        </p:nvSpPr>
        <p:spPr bwMode="auto">
          <a:xfrm>
            <a:off x="6572672" y="1739280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dirty="0">
                <a:ea typeface="宋体" panose="02010600030101010101" pitchFamily="2" charset="-122"/>
              </a:rPr>
              <a:t>dendrites</a:t>
            </a:r>
          </a:p>
        </p:txBody>
      </p:sp>
      <p:sp>
        <p:nvSpPr>
          <p:cNvPr id="54" name="Text Box 44"/>
          <p:cNvSpPr txBox="1">
            <a:spLocks noChangeArrowheads="1"/>
          </p:cNvSpPr>
          <p:nvPr/>
        </p:nvSpPr>
        <p:spPr bwMode="auto">
          <a:xfrm>
            <a:off x="2381672" y="5092080"/>
            <a:ext cx="739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ea typeface="宋体" panose="02010600030101010101" pitchFamily="2" charset="-122"/>
              </a:rPr>
              <a:t>The information transmission happens at the synapses. </a:t>
            </a:r>
          </a:p>
        </p:txBody>
      </p:sp>
      <p:sp>
        <p:nvSpPr>
          <p:cNvPr id="55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56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57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58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</p:spTree>
    <p:extLst>
      <p:ext uri="{BB962C8B-B14F-4D97-AF65-F5344CB8AC3E}">
        <p14:creationId xmlns:p14="http://schemas.microsoft.com/office/powerpoint/2010/main" val="294089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How does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 work?</a:t>
            </a:r>
          </a:p>
          <a:p>
            <a:pPr lvl="1"/>
            <a:r>
              <a:rPr lang="en-US" altLang="ko-KR" dirty="0" smtClean="0"/>
              <a:t>Fast Rollout network</a:t>
            </a:r>
          </a:p>
          <a:p>
            <a:pPr lvl="1"/>
            <a:r>
              <a:rPr lang="en-US" altLang="ko-KR" dirty="0" smtClean="0"/>
              <a:t>Policy network</a:t>
            </a:r>
          </a:p>
          <a:p>
            <a:pPr lvl="1"/>
            <a:r>
              <a:rPr lang="en-US" altLang="ko-KR" dirty="0" smtClean="0"/>
              <a:t>Value network</a:t>
            </a:r>
          </a:p>
          <a:p>
            <a:pPr lvl="1"/>
            <a:r>
              <a:rPr lang="en-US" altLang="ko-KR" dirty="0" smtClean="0"/>
              <a:t>Monte Carlo Tree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50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067375" y="6446837"/>
            <a:ext cx="76200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dirty="0">
                <a:ea typeface="宋体" panose="02010600030101010101" pitchFamily="2" charset="-122"/>
              </a:rPr>
              <a:t>D Silver</a:t>
            </a:r>
            <a:r>
              <a:rPr lang="en-IN" dirty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Nature </a:t>
            </a:r>
            <a:r>
              <a:rPr lang="en-GB" altLang="zh-CN" b="1" dirty="0">
                <a:ea typeface="宋体" panose="02010600030101010101" pitchFamily="2" charset="-122"/>
              </a:rPr>
              <a:t>529,</a:t>
            </a:r>
            <a:r>
              <a:rPr lang="en-GB" altLang="zh-CN" i="1" dirty="0">
                <a:ea typeface="宋体" panose="02010600030101010101" pitchFamily="2" charset="-122"/>
              </a:rPr>
              <a:t> </a:t>
            </a:r>
            <a:r>
              <a:rPr lang="en-GB" altLang="zh-CN" dirty="0">
                <a:ea typeface="宋体" panose="02010600030101010101" pitchFamily="2" charset="-122"/>
              </a:rPr>
              <a:t>484</a:t>
            </a:r>
            <a:r>
              <a:rPr lang="en-GB" altLang="en-US" dirty="0"/>
              <a:t>–</a:t>
            </a:r>
            <a:r>
              <a:rPr lang="en-GB" altLang="zh-CN" dirty="0">
                <a:ea typeface="宋体" panose="02010600030101010101" pitchFamily="2" charset="-122"/>
              </a:rPr>
              <a:t>489 (2016) </a:t>
            </a:r>
            <a:r>
              <a:rPr lang="en-US" altLang="en-US" dirty="0"/>
              <a:t>doi:10.1038/nature16961</a:t>
            </a:r>
          </a:p>
        </p:txBody>
      </p:sp>
      <p:pic>
        <p:nvPicPr>
          <p:cNvPr id="18" name="Picture 5" descr="nature16961-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67" y="2853166"/>
            <a:ext cx="8194656" cy="30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1812925" y="5861191"/>
            <a:ext cx="8397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dirty="0"/>
              <a:t>Neural network training pipeline and architecture</a:t>
            </a:r>
          </a:p>
        </p:txBody>
      </p:sp>
      <p:sp>
        <p:nvSpPr>
          <p:cNvPr id="9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0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1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6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How does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 work?</a:t>
            </a:r>
          </a:p>
          <a:p>
            <a:pPr lvl="1"/>
            <a:r>
              <a:rPr lang="en-US" altLang="ko-KR" dirty="0" smtClean="0"/>
              <a:t>Fast Rollout network</a:t>
            </a:r>
          </a:p>
          <a:p>
            <a:pPr lvl="2"/>
            <a:r>
              <a:rPr lang="en-US" altLang="ko-KR" dirty="0" smtClean="0"/>
              <a:t>Linear </a:t>
            </a:r>
            <a:r>
              <a:rPr lang="en-US" altLang="ko-KR" dirty="0" err="1" smtClean="0"/>
              <a:t>softmax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51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44" y="2218815"/>
            <a:ext cx="9536461" cy="4067685"/>
          </a:xfrm>
          <a:prstGeom prst="rect">
            <a:avLst/>
          </a:prstGeom>
        </p:spPr>
      </p:pic>
      <p:sp>
        <p:nvSpPr>
          <p:cNvPr id="8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9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0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022140" y="6308079"/>
            <a:ext cx="7620000" cy="461665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D Silver</a:t>
            </a:r>
            <a:r>
              <a:rPr lang="en-IN" dirty="0"/>
              <a:t> </a:t>
            </a:r>
            <a:r>
              <a:rPr lang="en-GB" altLang="zh-CN" dirty="0"/>
              <a:t>et al. </a:t>
            </a:r>
            <a:r>
              <a:rPr lang="en-US" altLang="zh-CN" dirty="0"/>
              <a:t>Mastering the game of Go with deep neural networks and tree search </a:t>
            </a:r>
            <a:r>
              <a:rPr lang="en-GB" altLang="zh-CN" dirty="0"/>
              <a:t>Nature 529, 484</a:t>
            </a:r>
            <a:r>
              <a:rPr lang="en-GB" altLang="en-US" dirty="0"/>
              <a:t>–</a:t>
            </a:r>
            <a:r>
              <a:rPr lang="en-GB" altLang="zh-CN" dirty="0"/>
              <a:t>489 (2016) </a:t>
            </a:r>
            <a:r>
              <a:rPr lang="en-US" altLang="en-US" dirty="0"/>
              <a:t>doi:10.1038/nature16961</a:t>
            </a:r>
          </a:p>
        </p:txBody>
      </p:sp>
    </p:spTree>
    <p:extLst>
      <p:ext uri="{BB962C8B-B14F-4D97-AF65-F5344CB8AC3E}">
        <p14:creationId xmlns:p14="http://schemas.microsoft.com/office/powerpoint/2010/main" val="12498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How does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 work?</a:t>
            </a:r>
          </a:p>
          <a:p>
            <a:pPr lvl="1"/>
            <a:r>
              <a:rPr lang="en-US" altLang="ko-KR" dirty="0" smtClean="0"/>
              <a:t>Fast Rollout network</a:t>
            </a:r>
          </a:p>
          <a:p>
            <a:pPr lvl="1"/>
            <a:r>
              <a:rPr lang="en-US" altLang="ko-KR" dirty="0" smtClean="0"/>
              <a:t>Policy network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52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01" y="2156709"/>
            <a:ext cx="8756194" cy="4154398"/>
          </a:xfrm>
          <a:prstGeom prst="rect">
            <a:avLst/>
          </a:prstGeom>
        </p:spPr>
      </p:pic>
      <p:sp>
        <p:nvSpPr>
          <p:cNvPr id="8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9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0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022140" y="6308079"/>
            <a:ext cx="7620000" cy="461665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D Silver</a:t>
            </a:r>
            <a:r>
              <a:rPr lang="en-IN" dirty="0"/>
              <a:t> </a:t>
            </a:r>
            <a:r>
              <a:rPr lang="en-GB" altLang="zh-CN" dirty="0"/>
              <a:t>et al. </a:t>
            </a:r>
            <a:r>
              <a:rPr lang="en-US" altLang="zh-CN" dirty="0"/>
              <a:t>Mastering the game of Go with deep neural networks and tree search </a:t>
            </a:r>
            <a:r>
              <a:rPr lang="en-GB" altLang="zh-CN" dirty="0"/>
              <a:t>Nature 529, 484</a:t>
            </a:r>
            <a:r>
              <a:rPr lang="en-GB" altLang="en-US" dirty="0"/>
              <a:t>–</a:t>
            </a:r>
            <a:r>
              <a:rPr lang="en-GB" altLang="zh-CN" dirty="0"/>
              <a:t>489 (2016) </a:t>
            </a:r>
            <a:r>
              <a:rPr lang="en-US" altLang="en-US" dirty="0"/>
              <a:t>doi:10.1038/nature16961</a:t>
            </a:r>
          </a:p>
        </p:txBody>
      </p:sp>
    </p:spTree>
    <p:extLst>
      <p:ext uri="{BB962C8B-B14F-4D97-AF65-F5344CB8AC3E}">
        <p14:creationId xmlns:p14="http://schemas.microsoft.com/office/powerpoint/2010/main" val="399077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How does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 work?</a:t>
            </a:r>
          </a:p>
          <a:p>
            <a:pPr lvl="1"/>
            <a:r>
              <a:rPr lang="en-US" altLang="ko-KR" dirty="0" smtClean="0"/>
              <a:t>Fast Rollout network</a:t>
            </a:r>
          </a:p>
          <a:p>
            <a:pPr lvl="1"/>
            <a:r>
              <a:rPr lang="en-US" altLang="ko-KR" dirty="0" smtClean="0"/>
              <a:t>Policy network</a:t>
            </a:r>
          </a:p>
          <a:p>
            <a:pPr lvl="1"/>
            <a:r>
              <a:rPr lang="en-US" altLang="ko-KR" dirty="0" smtClean="0"/>
              <a:t>Value network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53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022140" y="6308079"/>
            <a:ext cx="7620000" cy="461665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D Silver</a:t>
            </a:r>
            <a:r>
              <a:rPr lang="en-IN" dirty="0"/>
              <a:t> </a:t>
            </a:r>
            <a:r>
              <a:rPr lang="en-GB" altLang="zh-CN" dirty="0"/>
              <a:t>et al. </a:t>
            </a:r>
            <a:r>
              <a:rPr lang="en-US" altLang="zh-CN" dirty="0"/>
              <a:t>Mastering the game of Go with deep neural networks and tree search </a:t>
            </a:r>
            <a:r>
              <a:rPr lang="en-GB" altLang="zh-CN" dirty="0"/>
              <a:t>Nature 529, 484</a:t>
            </a:r>
            <a:r>
              <a:rPr lang="en-GB" altLang="en-US" dirty="0"/>
              <a:t>–</a:t>
            </a:r>
            <a:r>
              <a:rPr lang="en-GB" altLang="zh-CN" dirty="0"/>
              <a:t>489 (2016) </a:t>
            </a:r>
            <a:r>
              <a:rPr lang="en-US" altLang="en-US" dirty="0"/>
              <a:t>doi:10.1038/nature16961</a:t>
            </a:r>
          </a:p>
        </p:txBody>
      </p:sp>
      <p:pic>
        <p:nvPicPr>
          <p:cNvPr id="16" name="Picture 5" descr="nature16961-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62" y="2557412"/>
            <a:ext cx="9722225" cy="356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9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0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How does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 work?</a:t>
            </a:r>
          </a:p>
          <a:p>
            <a:pPr lvl="1"/>
            <a:r>
              <a:rPr lang="en-US" altLang="ko-KR" dirty="0" smtClean="0"/>
              <a:t>Fast Rollout network</a:t>
            </a:r>
          </a:p>
          <a:p>
            <a:pPr lvl="1"/>
            <a:r>
              <a:rPr lang="en-US" altLang="ko-KR" dirty="0" smtClean="0"/>
              <a:t>Policy network</a:t>
            </a:r>
          </a:p>
          <a:p>
            <a:pPr lvl="1"/>
            <a:r>
              <a:rPr lang="en-US" altLang="ko-KR" dirty="0" smtClean="0"/>
              <a:t>Value network</a:t>
            </a:r>
          </a:p>
          <a:p>
            <a:pPr lvl="1"/>
            <a:r>
              <a:rPr lang="en-US" altLang="ko-KR" dirty="0"/>
              <a:t>Monte Carlo Tree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54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531403" y="5956673"/>
            <a:ext cx="8397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800" dirty="0"/>
              <a:t>Monte Carlo tree search in </a:t>
            </a:r>
            <a:r>
              <a:rPr lang="en-US" altLang="en-US" sz="1800" dirty="0" err="1"/>
              <a:t>AlphaGo</a:t>
            </a:r>
            <a:endParaRPr lang="en-US" altLang="en-US" sz="1800" dirty="0"/>
          </a:p>
        </p:txBody>
      </p:sp>
      <p:pic>
        <p:nvPicPr>
          <p:cNvPr id="17" name="Picture 5" descr="nature16961-f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06" y="2865548"/>
            <a:ext cx="9446171" cy="30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0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1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022140" y="6308079"/>
            <a:ext cx="7620000" cy="461665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D Silver</a:t>
            </a:r>
            <a:r>
              <a:rPr lang="en-IN" dirty="0"/>
              <a:t> </a:t>
            </a:r>
            <a:r>
              <a:rPr lang="en-GB" altLang="zh-CN" dirty="0"/>
              <a:t>et al. </a:t>
            </a:r>
            <a:r>
              <a:rPr lang="en-US" altLang="zh-CN" dirty="0"/>
              <a:t>Mastering the game of Go with deep neural networks and tree search </a:t>
            </a:r>
            <a:r>
              <a:rPr lang="en-GB" altLang="zh-CN" dirty="0"/>
              <a:t>Nature 529, 484</a:t>
            </a:r>
            <a:r>
              <a:rPr lang="en-GB" altLang="en-US" dirty="0"/>
              <a:t>–</a:t>
            </a:r>
            <a:r>
              <a:rPr lang="en-GB" altLang="zh-CN" dirty="0"/>
              <a:t>489 (2016) </a:t>
            </a:r>
            <a:r>
              <a:rPr lang="en-US" altLang="en-US" dirty="0"/>
              <a:t>doi:10.1038/nature16961</a:t>
            </a:r>
          </a:p>
        </p:txBody>
      </p:sp>
    </p:spTree>
    <p:extLst>
      <p:ext uri="{BB962C8B-B14F-4D97-AF65-F5344CB8AC3E}">
        <p14:creationId xmlns:p14="http://schemas.microsoft.com/office/powerpoint/2010/main" val="376690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How does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 learn?</a:t>
            </a:r>
          </a:p>
          <a:p>
            <a:pPr lvl="1"/>
            <a:r>
              <a:rPr lang="en-US" altLang="ko-KR" dirty="0" smtClean="0"/>
              <a:t>Reinforce Learning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Artificial Brain Research Lab.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55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538" y="2661428"/>
            <a:ext cx="160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terms: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89427" y="2661428"/>
            <a:ext cx="160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Dog Training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62" y="1878764"/>
            <a:ext cx="6339681" cy="436249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46669" y="3311581"/>
            <a:ext cx="125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06" y="4027839"/>
            <a:ext cx="3133725" cy="2095500"/>
          </a:xfrm>
          <a:prstGeom prst="rect">
            <a:avLst/>
          </a:prstGeom>
        </p:spPr>
      </p:pic>
      <p:sp>
        <p:nvSpPr>
          <p:cNvPr id="17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8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9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0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How does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 perform?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56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12" name="Picture 6" descr="D:\Shilpa\2016\Jan\20\Nature16961\nature16961-f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4" y="1717366"/>
            <a:ext cx="11354796" cy="419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8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9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0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86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zh-CN" dirty="0"/>
              <a:t>How Far Can Artificial Intelligence Go</a:t>
            </a:r>
            <a:r>
              <a:rPr lang="en-US" altLang="zh-CN" dirty="0" smtClean="0"/>
              <a:t>?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57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34" y="1652649"/>
            <a:ext cx="4510331" cy="3687196"/>
          </a:xfrm>
          <a:prstGeom prst="rect">
            <a:avLst/>
          </a:prstGeom>
        </p:spPr>
      </p:pic>
      <p:sp>
        <p:nvSpPr>
          <p:cNvPr id="9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0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1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2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20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866330"/>
            <a:ext cx="8229600" cy="5259834"/>
          </a:xfrm>
        </p:spPr>
        <p:txBody>
          <a:bodyPr>
            <a:noAutofit/>
          </a:bodyPr>
          <a:lstStyle/>
          <a:p>
            <a:r>
              <a:rPr lang="en-US" altLang="zh-CN" dirty="0"/>
              <a:t>How Far Can Artificial Intelligence Go</a:t>
            </a:r>
            <a:r>
              <a:rPr lang="en-US" altLang="zh-CN" dirty="0" smtClean="0"/>
              <a:t>?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FD00-09B9-493F-AC35-66E0E6013F5B}" type="datetime1">
              <a:rPr lang="ko-KR" altLang="en-US" smtClean="0"/>
              <a:pPr/>
              <a:t>2016-04-01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3E68F-25AA-4AE2-9193-07E6212E0D2F}" type="slidenum">
              <a:rPr lang="en-US" altLang="ko-KR" smtClean="0"/>
              <a:pPr/>
              <a:t>58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84446" y="404665"/>
            <a:ext cx="4139546" cy="461665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Aft>
                <a:spcPct val="0"/>
              </a:spcAft>
            </a:pPr>
            <a:r>
              <a:rPr kumimoji="1"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Google </a:t>
            </a:r>
            <a:r>
              <a:rPr kumimoji="1" lang="en-US" altLang="ko-KR" sz="2400" b="1" dirty="0" err="1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AlphaGo</a:t>
            </a:r>
            <a:endParaRPr kumimoji="1"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1" y="2517015"/>
            <a:ext cx="4713263" cy="2651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96" y="2282150"/>
            <a:ext cx="5143500" cy="2886075"/>
          </a:xfrm>
          <a:prstGeom prst="rect">
            <a:avLst/>
          </a:prstGeom>
        </p:spPr>
      </p:pic>
      <p:sp>
        <p:nvSpPr>
          <p:cNvPr id="10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1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2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4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6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Neural network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Biological 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inspiration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Logistic regression</a:t>
            </a: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Multiple Layer Perceptron (MLP)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Forward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Backward</a:t>
            </a: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Backpropagation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Algorithm 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Chain rule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Weights updating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latinLnBrk="1" hangingPunct="0">
              <a:lnSpc>
                <a:spcPct val="107000"/>
              </a:lnSpc>
              <a:spcAft>
                <a:spcPts val="800"/>
              </a:spcAft>
              <a:tabLst>
                <a:tab pos="114300" algn="l"/>
              </a:tabLst>
            </a:pPr>
            <a:endParaRPr lang="en-US" altLang="zh-CN" sz="14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Artificial Brain Research Lab.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59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Review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1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2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20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895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7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69294" y="807244"/>
                <a:ext cx="8229600" cy="54895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Biological inspiration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Logistic 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regression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  <a:tabLst>
                    <a:tab pos="114300" algn="l"/>
                  </a:tabLst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Gradient descent</a:t>
                </a:r>
              </a:p>
              <a:p>
                <a:pPr marL="1200150" lvl="3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  <a:tabLst>
                    <a:tab pos="114300" algn="l"/>
                  </a:tabLst>
                </a:pPr>
                <a:r>
                  <a:rPr lang="en-US" altLang="zh-CN" sz="14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Initialize w(0)</a:t>
                </a:r>
              </a:p>
              <a:p>
                <a:pPr marL="1200150" lvl="3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  <a:tabLst>
                    <a:tab pos="114300" algn="l"/>
                  </a:tabLst>
                </a:pPr>
                <a:r>
                  <a:rPr lang="en-US" altLang="zh-CN" sz="14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For t=0, 1, 2, …</a:t>
                </a:r>
              </a:p>
              <a:p>
                <a:pPr marL="1200150" lvl="3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  <a:tabLst>
                    <a:tab pos="114300" algn="l"/>
                  </a:tabLs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+1)=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)−</m:t>
                    </m:r>
                    <m:r>
                      <a:rPr lang="zh-CN" altLang="en-US" sz="1400" b="1" i="1" dirty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𝛈𝛁</m:t>
                    </m:r>
                    <m:r>
                      <a:rPr lang="en-US" altLang="zh-CN" sz="1400" b="1" i="1" dirty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1400" b="1" i="1" dirty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1400" b="1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400" b="1" i="1" dirty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1200150" lvl="3" indent="-342900" eaLnBrk="0" latinLnBrk="1" hangingPunct="0">
                  <a:lnSpc>
                    <a:spcPct val="107000"/>
                  </a:lnSpc>
                  <a:spcAft>
                    <a:spcPts val="800"/>
                  </a:spcAft>
                  <a:tabLst>
                    <a:tab pos="114300" algn="l"/>
                  </a:tabLst>
                </a:pPr>
                <a:r>
                  <a:rPr lang="en-US" altLang="zh-CN" sz="14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Return final w</a:t>
                </a: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57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9294" y="807244"/>
                <a:ext cx="8229600" cy="5489575"/>
              </a:xfrm>
              <a:blipFill rotWithShape="0">
                <a:blip r:embed="rId4"/>
                <a:stretch>
                  <a:fillRect l="-519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6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4693107" y="1873250"/>
            <a:ext cx="2209800" cy="2133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6902907" y="2940050"/>
            <a:ext cx="1981200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 flipH="1" flipV="1">
            <a:off x="3626307" y="1644650"/>
            <a:ext cx="1219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Line 8"/>
          <p:cNvSpPr>
            <a:spLocks noChangeShapeType="1"/>
          </p:cNvSpPr>
          <p:nvPr/>
        </p:nvSpPr>
        <p:spPr bwMode="auto">
          <a:xfrm flipH="1" flipV="1">
            <a:off x="3245307" y="240665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Line 9"/>
          <p:cNvSpPr>
            <a:spLocks noChangeShapeType="1"/>
          </p:cNvSpPr>
          <p:nvPr/>
        </p:nvSpPr>
        <p:spPr bwMode="auto">
          <a:xfrm flipH="1">
            <a:off x="2940507" y="309245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Line 10"/>
          <p:cNvSpPr>
            <a:spLocks noChangeShapeType="1"/>
          </p:cNvSpPr>
          <p:nvPr/>
        </p:nvSpPr>
        <p:spPr bwMode="auto">
          <a:xfrm flipH="1">
            <a:off x="3321507" y="3397250"/>
            <a:ext cx="1447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Line 11"/>
          <p:cNvSpPr>
            <a:spLocks noChangeShapeType="1"/>
          </p:cNvSpPr>
          <p:nvPr/>
        </p:nvSpPr>
        <p:spPr bwMode="auto">
          <a:xfrm flipH="1">
            <a:off x="4083507" y="370205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Text Box 12"/>
          <p:cNvSpPr txBox="1">
            <a:spLocks noChangeArrowheads="1"/>
          </p:cNvSpPr>
          <p:nvPr/>
        </p:nvSpPr>
        <p:spPr bwMode="auto">
          <a:xfrm rot="16200000">
            <a:off x="1749108" y="2330450"/>
            <a:ext cx="553998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Inputs</a:t>
            </a:r>
          </a:p>
        </p:txBody>
      </p:sp>
      <p:sp>
        <p:nvSpPr>
          <p:cNvPr id="64" name="Text Box 13"/>
          <p:cNvSpPr txBox="1">
            <a:spLocks noChangeArrowheads="1"/>
          </p:cNvSpPr>
          <p:nvPr/>
        </p:nvSpPr>
        <p:spPr bwMode="auto">
          <a:xfrm>
            <a:off x="8503107" y="225425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>
                <a:solidFill>
                  <a:schemeClr val="tx2"/>
                </a:solidFill>
                <a:ea typeface="宋体" panose="02010600030101010101" pitchFamily="2" charset="-122"/>
              </a:rPr>
              <a:t>Output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auto">
          <a:xfrm>
            <a:off x="3473907" y="2035089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w</a:t>
            </a:r>
            <a:r>
              <a:rPr lang="en-GB" altLang="zh-CN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6" name="Text Box 15"/>
          <p:cNvSpPr txBox="1">
            <a:spLocks noChangeArrowheads="1"/>
          </p:cNvSpPr>
          <p:nvPr/>
        </p:nvSpPr>
        <p:spPr bwMode="auto">
          <a:xfrm>
            <a:off x="4364093" y="1537563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w</a:t>
            </a:r>
            <a:r>
              <a:rPr lang="en-GB" altLang="zh-CN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7" name="Text Box 16"/>
          <p:cNvSpPr txBox="1">
            <a:spLocks noChangeArrowheads="1"/>
          </p:cNvSpPr>
          <p:nvPr/>
        </p:nvSpPr>
        <p:spPr bwMode="auto">
          <a:xfrm>
            <a:off x="2998788" y="252928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w</a:t>
            </a:r>
            <a:r>
              <a:rPr lang="en-GB" altLang="zh-CN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8" name="Text Box 17"/>
          <p:cNvSpPr txBox="1">
            <a:spLocks noChangeArrowheads="1"/>
          </p:cNvSpPr>
          <p:nvPr/>
        </p:nvSpPr>
        <p:spPr bwMode="auto">
          <a:xfrm>
            <a:off x="4400263" y="415925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 err="1">
                <a:solidFill>
                  <a:schemeClr val="tx2"/>
                </a:solidFill>
                <a:ea typeface="宋体" panose="02010600030101010101" pitchFamily="2" charset="-122"/>
              </a:rPr>
              <a:t>w</a:t>
            </a:r>
            <a:r>
              <a:rPr lang="en-GB" altLang="zh-CN" baseline="-25000" dirty="0" err="1">
                <a:solidFill>
                  <a:schemeClr val="tx2"/>
                </a:solidFill>
                <a:ea typeface="宋体" panose="02010600030101010101" pitchFamily="2" charset="-122"/>
              </a:rPr>
              <a:t>n</a:t>
            </a:r>
            <a:endParaRPr lang="en-GB" altLang="zh-CN" baseline="-250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9" name="Text Box 18"/>
          <p:cNvSpPr txBox="1">
            <a:spLocks noChangeArrowheads="1"/>
          </p:cNvSpPr>
          <p:nvPr/>
        </p:nvSpPr>
        <p:spPr bwMode="auto">
          <a:xfrm>
            <a:off x="3602308" y="377825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 dirty="0">
                <a:solidFill>
                  <a:schemeClr val="tx2"/>
                </a:solidFill>
                <a:ea typeface="宋体" panose="02010600030101010101" pitchFamily="2" charset="-122"/>
              </a:rPr>
              <a:t>w</a:t>
            </a:r>
            <a:r>
              <a:rPr lang="en-GB" altLang="zh-CN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n</a:t>
            </a:r>
            <a:r>
              <a:rPr lang="en-GB" altLang="zh-CN" baseline="-25000" dirty="0">
                <a:ea typeface="宋体" panose="02010600030101010101" pitchFamily="2" charset="-122"/>
              </a:rPr>
              <a:t>-1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2940507" y="3092450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>
                <a:solidFill>
                  <a:schemeClr val="accent1"/>
                </a:solidFill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1" name="Text Box 20"/>
          <p:cNvSpPr txBox="1">
            <a:spLocks noChangeArrowheads="1"/>
          </p:cNvSpPr>
          <p:nvPr/>
        </p:nvSpPr>
        <p:spPr bwMode="auto">
          <a:xfrm>
            <a:off x="3092907" y="3244850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>
                <a:solidFill>
                  <a:schemeClr val="accent1"/>
                </a:solidFill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2" name="Text Box 21"/>
          <p:cNvSpPr txBox="1">
            <a:spLocks noChangeArrowheads="1"/>
          </p:cNvSpPr>
          <p:nvPr/>
        </p:nvSpPr>
        <p:spPr bwMode="auto">
          <a:xfrm>
            <a:off x="3245307" y="3397250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>
                <a:solidFill>
                  <a:schemeClr val="accent1"/>
                </a:solidFill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3" name="Text Box 23"/>
          <p:cNvSpPr txBox="1">
            <a:spLocks noChangeArrowheads="1"/>
          </p:cNvSpPr>
          <p:nvPr/>
        </p:nvSpPr>
        <p:spPr bwMode="auto">
          <a:xfrm>
            <a:off x="9112707" y="271145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zh-CN">
                <a:solidFill>
                  <a:srgbClr val="A50021"/>
                </a:solidFill>
                <a:ea typeface="宋体" panose="02010600030101010101" pitchFamily="2" charset="-122"/>
              </a:rPr>
              <a:t>y</a:t>
            </a:r>
          </a:p>
        </p:txBody>
      </p:sp>
      <p:graphicFrame>
        <p:nvGraphicFramePr>
          <p:cNvPr id="7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827610"/>
              </p:ext>
            </p:extLst>
          </p:nvPr>
        </p:nvGraphicFramePr>
        <p:xfrm>
          <a:off x="4682137" y="2547144"/>
          <a:ext cx="219137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公式" r:id="rId5" imgW="1587240" imgH="444240" progId="Equation.3">
                  <p:embed/>
                </p:oleObj>
              </mc:Choice>
              <mc:Fallback>
                <p:oleObj name="公式" r:id="rId5" imgW="15872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2137" y="2547144"/>
                        <a:ext cx="2191378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utoShape 21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31" name="AutoShape 21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32" name="AutoShape 21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33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</p:spTree>
    <p:extLst>
      <p:ext uri="{BB962C8B-B14F-4D97-AF65-F5344CB8AC3E}">
        <p14:creationId xmlns:p14="http://schemas.microsoft.com/office/powerpoint/2010/main" val="283618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>
            <a:normAutofit/>
          </a:bodyPr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 learning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 neural network</a:t>
            </a:r>
          </a:p>
          <a:p>
            <a:pPr marL="125730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Structure</a:t>
            </a:r>
          </a:p>
          <a:p>
            <a:pPr marL="1714500" lvl="4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 Belief Network</a:t>
            </a:r>
          </a:p>
          <a:p>
            <a:pPr marL="1714500" lvl="4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</a:t>
            </a:r>
          </a:p>
          <a:p>
            <a:pPr marL="125730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</a:t>
            </a:r>
          </a:p>
          <a:p>
            <a:pPr marL="1714500" lvl="4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Static</a:t>
            </a:r>
          </a:p>
          <a:p>
            <a:pPr marL="1714500" lvl="4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Dynamic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neural network (CNN)</a:t>
            </a:r>
          </a:p>
          <a:p>
            <a:pPr marL="125730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 layer</a:t>
            </a:r>
          </a:p>
          <a:p>
            <a:pPr marL="1257300" lvl="3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Subsampling layer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Region based Convolutional neural network</a:t>
            </a:r>
          </a:p>
          <a:p>
            <a:pPr marL="80010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latinLnBrk="1" hangingPunct="0">
              <a:lnSpc>
                <a:spcPct val="107000"/>
              </a:lnSpc>
              <a:spcAft>
                <a:spcPts val="800"/>
              </a:spcAft>
              <a:tabLst>
                <a:tab pos="114300" algn="l"/>
              </a:tabLst>
            </a:pPr>
            <a:endParaRPr lang="en-US" altLang="zh-CN" sz="14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Artificial Brain Research Lab.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60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 smtClean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Review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1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2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5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 marL="342900" lvl="1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Homework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Explain why an MLP does not learn if the initial weights and biases are all zeros.</a:t>
            </a:r>
          </a:p>
          <a:p>
            <a:pPr marL="742950" lvl="2" indent="-342900" eaLnBrk="0" latinLnBrk="1" hangingPunct="0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Artificial Brain Research Lab.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61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345281"/>
            <a:ext cx="4140200" cy="461962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2400" b="1" dirty="0">
                <a:latin typeface="Times New Roman" pitchFamily="-110" charset="0"/>
                <a:ea typeface="굴림" pitchFamily="-110" charset="-127"/>
                <a:cs typeface="Times New Roman" pitchFamily="-110" charset="0"/>
              </a:rPr>
              <a:t>Homework</a:t>
            </a:r>
            <a:endParaRPr lang="ko-KR" altLang="en-US" sz="2400" b="1" dirty="0">
              <a:latin typeface="Times New Roman" pitchFamily="-110" charset="0"/>
              <a:ea typeface="굴림" pitchFamily="-110" charset="-127"/>
              <a:cs typeface="Times New Roman" pitchFamily="-110" charset="0"/>
            </a:endParaRPr>
          </a:p>
        </p:txBody>
      </p:sp>
      <p:sp>
        <p:nvSpPr>
          <p:cNvPr id="11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 smtClean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  <a:endParaRPr lang="en-US" altLang="ko-KR" sz="1200" b="1" dirty="0">
              <a:solidFill>
                <a:srgbClr val="92D050"/>
              </a:solidFill>
              <a:latin typeface="Times New Roman" pitchFamily="18" charset="0"/>
              <a:ea typeface="휴먼모음T" pitchFamily="18" charset="-127"/>
              <a:cs typeface="Times New Roman" pitchFamily="18" charset="0"/>
            </a:endParaRPr>
          </a:p>
        </p:txBody>
      </p:sp>
      <p:sp>
        <p:nvSpPr>
          <p:cNvPr id="12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1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15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5139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ctr">
              <a:buNone/>
            </a:pPr>
            <a:endParaRPr lang="en-US" altLang="zh-CN" sz="9600" dirty="0">
              <a:ea typeface="宋体" panose="02010600030101010101" pitchFamily="2" charset="-122"/>
            </a:endParaRPr>
          </a:p>
          <a:p>
            <a:pPr marL="0" lvl="1" indent="0" algn="ctr">
              <a:buNone/>
            </a:pPr>
            <a:r>
              <a:rPr lang="en-US" altLang="zh-CN" sz="9600" dirty="0">
                <a:solidFill>
                  <a:srgbClr val="00B050"/>
                </a:solidFill>
                <a:latin typeface="Edwardian Script ITC" panose="030303020407070D0804" pitchFamily="66" charset="0"/>
                <a:ea typeface="宋体" panose="02010600030101010101" pitchFamily="2" charset="-122"/>
              </a:rPr>
              <a:t>Thank you!</a:t>
            </a:r>
          </a:p>
          <a:p>
            <a:pPr marL="0" lvl="1" indent="0">
              <a:buFontTx/>
              <a:buChar char="•"/>
            </a:pPr>
            <a:endParaRPr lang="en-US" altLang="zh-CN" dirty="0">
              <a:ea typeface="宋体" panose="02010600030101010101" pitchFamily="2" charset="-122"/>
            </a:endParaRPr>
          </a:p>
          <a:p>
            <a:pPr marL="0" lvl="1" indent="0"/>
            <a:endParaRPr lang="en-US" altLang="ko-KR" dirty="0" smtClean="0"/>
          </a:p>
          <a:p>
            <a:pPr marL="0" lvl="1" indent="0">
              <a:buNone/>
            </a:pPr>
            <a:endParaRPr lang="en-US" altLang="ko-KR" dirty="0" smtClean="0"/>
          </a:p>
          <a:p>
            <a:pPr marL="0" lvl="1" indent="0">
              <a:buNone/>
            </a:pPr>
            <a:endParaRPr lang="en-US" altLang="ko-KR" dirty="0" smtClean="0"/>
          </a:p>
          <a:p>
            <a:pPr marL="0" lvl="1" indent="0">
              <a:buNone/>
            </a:pPr>
            <a:endParaRPr lang="en-US" altLang="ko-KR" dirty="0" smtClean="0"/>
          </a:p>
          <a:p>
            <a:pPr marL="0" lvl="1" indent="0">
              <a:buNone/>
            </a:pPr>
            <a:endParaRPr lang="en-US" altLang="ko-KR" dirty="0" smtClean="0"/>
          </a:p>
          <a:p>
            <a:pPr marL="0" lvl="1" indent="0">
              <a:buNone/>
            </a:pPr>
            <a:endParaRPr lang="en-US" altLang="ko-KR" dirty="0" smtClean="0"/>
          </a:p>
          <a:p>
            <a:pPr marL="0" lvl="1" indent="0">
              <a:buNone/>
            </a:pPr>
            <a:endParaRPr lang="en-US" altLang="ko-KR" dirty="0" smtClean="0"/>
          </a:p>
          <a:p>
            <a:pPr marL="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marL="0" lvl="1" indent="0"/>
            <a:endParaRPr lang="en-US" altLang="ko-KR" dirty="0" smtClean="0"/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600" dirty="0">
              <a:ea typeface="宋体" panose="02010600030101010101" pitchFamily="2" charset="-122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Artificial Brain Research Lab.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7BD9EDE1-A610-40CC-9DAE-A74071E0E28B}" type="slidenum">
              <a:rPr lang="en-US" altLang="ko-KR">
                <a:solidFill>
                  <a:srgbClr val="898989"/>
                </a:solidFill>
              </a:rPr>
              <a:pPr eaLnBrk="1" hangingPunct="1"/>
              <a:t>62</a:t>
            </a:fld>
            <a:endParaRPr lang="en-US" altLang="ko-KR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2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Biological inspiration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7</a:t>
            </a:fld>
            <a:endParaRPr lang="en-US" altLang="ko-KR">
              <a:solidFill>
                <a:srgbClr val="898989"/>
              </a:solidFill>
            </a:endParaRPr>
          </a:p>
        </p:txBody>
      </p:sp>
      <p:sp>
        <p:nvSpPr>
          <p:cNvPr id="30" name="AutoShape 2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31" name="AutoShape 2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32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33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16280" y="0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28" y="1705232"/>
            <a:ext cx="5476515" cy="34228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9063"/>
            <a:ext cx="5304695" cy="35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6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7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69294" y="807244"/>
                <a:ext cx="8229600" cy="5489575"/>
              </a:xfrm>
            </p:spPr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the network operates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Find suitable activation function, evolve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fit for your goal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57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9294" y="807244"/>
                <a:ext cx="8229600" cy="5489575"/>
              </a:xfrm>
              <a:blipFill rotWithShape="0">
                <a:blip r:embed="rId3"/>
                <a:stretch>
                  <a:fillRect l="-667" t="-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8</a:t>
            </a:fld>
            <a:endParaRPr lang="en-US" altLang="ko-KR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490159" y="1388443"/>
                <a:ext cx="3868495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𝑙𝑎𝑦𝑒𝑟𝑠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𝑖𝑛𝑝𝑢𝑡𝑠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𝑜𝑢𝑡𝑝𝑢𝑡𝑠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159" y="1388443"/>
                <a:ext cx="3868495" cy="1025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879518" y="1398898"/>
                <a:ext cx="3153043" cy="898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18" y="1398898"/>
                <a:ext cx="3153043" cy="89851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21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15" name="AutoShape 21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66" y="3630303"/>
            <a:ext cx="3784710" cy="28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2"/>
          <p:cNvSpPr>
            <a:spLocks noGrp="1"/>
          </p:cNvSpPr>
          <p:nvPr>
            <p:ph idx="1"/>
          </p:nvPr>
        </p:nvSpPr>
        <p:spPr>
          <a:xfrm>
            <a:off x="1969294" y="807244"/>
            <a:ext cx="8229600" cy="5489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powerful model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FFD00-09B9-493F-AC35-66E0E6013F5B}" type="datetime1">
              <a:rPr lang="ko-KR" altLang="en-US"/>
              <a:pPr>
                <a:defRPr/>
              </a:pPr>
              <a:t>2016-04-01</a:t>
            </a:fld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latinLnBrk="1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156A3C8-F023-4B70-9794-9AC41071C21B}" type="slidenum">
              <a:rPr lang="en-US" altLang="ko-KR">
                <a:solidFill>
                  <a:srgbClr val="898989"/>
                </a:solidFill>
              </a:rPr>
              <a:pPr eaLnBrk="1" hangingPunct="1"/>
              <a:t>9</a:t>
            </a:fld>
            <a:endParaRPr lang="en-US" altLang="ko-KR">
              <a:solidFill>
                <a:srgbClr val="898989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79" y="1259630"/>
            <a:ext cx="7842698" cy="2989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4057897"/>
            <a:ext cx="8103024" cy="2158696"/>
          </a:xfrm>
          <a:prstGeom prst="rect">
            <a:avLst/>
          </a:prstGeom>
        </p:spPr>
      </p:pic>
      <p:sp>
        <p:nvSpPr>
          <p:cNvPr id="14" name="AutoShape 2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531938" y="0"/>
            <a:ext cx="1771650" cy="28575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FF000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ANN</a:t>
            </a:r>
          </a:p>
        </p:txBody>
      </p:sp>
      <p:sp>
        <p:nvSpPr>
          <p:cNvPr id="15" name="AutoShape 21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03589" y="-9428"/>
            <a:ext cx="2384425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Deep learning</a:t>
            </a:r>
          </a:p>
        </p:txBody>
      </p:sp>
      <p:sp>
        <p:nvSpPr>
          <p:cNvPr id="20" name="AutoShape 21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692212" y="-9427"/>
            <a:ext cx="2924068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>
              <a:defRPr/>
            </a:pPr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What can we get from deep learning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1847528" y="332509"/>
            <a:ext cx="4579030" cy="487506"/>
          </a:xfrm>
          <a:prstGeom prst="rect">
            <a:avLst/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</a:p>
        </p:txBody>
      </p:sp>
      <p:sp>
        <p:nvSpPr>
          <p:cNvPr id="23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0478" y="-9428"/>
            <a:ext cx="2051720" cy="285750"/>
          </a:xfrm>
          <a:prstGeom prst="actionButtonBlank">
            <a:avLst/>
          </a:prstGeom>
          <a:solidFill>
            <a:srgbClr val="EADCF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 latinLnBrk="1"/>
            <a:r>
              <a:rPr lang="en-US" altLang="ko-KR" sz="1200" b="1" dirty="0">
                <a:solidFill>
                  <a:srgbClr val="92D050"/>
                </a:solidFill>
                <a:latin typeface="Times New Roman" pitchFamily="18" charset="0"/>
                <a:ea typeface="휴먼모음T" pitchFamily="18" charset="-127"/>
                <a:cs typeface="Times New Roman" pitchFamily="18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779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2616</Words>
  <Application>Microsoft Office PowerPoint</Application>
  <PresentationFormat>宽屏</PresentationFormat>
  <Paragraphs>1386</Paragraphs>
  <Slides>62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8" baseType="lpstr">
      <vt:lpstr>Arial Unicode MS</vt:lpstr>
      <vt:lpstr>굴림</vt:lpstr>
      <vt:lpstr>HY나무L</vt:lpstr>
      <vt:lpstr>맑은 고딕</vt:lpstr>
      <vt:lpstr>휴먼모음T</vt:lpstr>
      <vt:lpstr>宋体</vt:lpstr>
      <vt:lpstr>Arial</vt:lpstr>
      <vt:lpstr>Calibri</vt:lpstr>
      <vt:lpstr>Calibri Light</vt:lpstr>
      <vt:lpstr>Cambria Math</vt:lpstr>
      <vt:lpstr>Edwardian Script ITC</vt:lpstr>
      <vt:lpstr>Tahoma</vt:lpstr>
      <vt:lpstr>Times New Roman</vt:lpstr>
      <vt:lpstr>Wingdings</vt:lpstr>
      <vt:lpstr>Office 主题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yzb-!</dc:creator>
  <cp:lastModifiedBy>yzb</cp:lastModifiedBy>
  <cp:revision>139</cp:revision>
  <dcterms:created xsi:type="dcterms:W3CDTF">2015-12-22T14:39:03Z</dcterms:created>
  <dcterms:modified xsi:type="dcterms:W3CDTF">2016-04-01T03:08:14Z</dcterms:modified>
</cp:coreProperties>
</file>